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1"/>
  </p:notesMasterIdLst>
  <p:sldIdLst>
    <p:sldId id="263" r:id="rId5"/>
    <p:sldId id="256" r:id="rId6"/>
    <p:sldId id="262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EBEED5-081D-5A11-9D86-AF488A99E280}" name="Anne Arias" initials="AA" userId="S::aarias@ydekc.org::7c2aca64-71d0-42aa-ae7f-fde9a023fce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1F45"/>
    <a:srgbClr val="E26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0A49B0-0BBC-ED8E-39EA-057E00EBFF16}" v="94" dt="2021-11-30T06:10:34.018"/>
    <p1510:client id="{8DCA0D22-047F-1B7B-9E0F-8BEEA3CCB7FD}" v="325" dt="2021-12-03T21:51:36.757"/>
    <p1510:client id="{B4A659C1-1932-107F-991A-7FA221E41C33}" v="48" dt="2021-12-02T01:05:51.245"/>
    <p1510:client id="{F3570553-BF5B-6E97-D085-5212BC11E164}" v="365" dt="2021-11-29T00:52:11.9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1344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8BE11-F260-47D5-A663-F3EB844E854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4D474-F292-4D50-9057-4E04CEBC1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94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3234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7663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9455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6834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lang="en-US" sz="6000" b="1" kern="1200" cap="all" baseline="0" dirty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08115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698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61807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66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7024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8840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9300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868D349-AE4A-4DF0-B4B7-BF338D9F1CF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EF0569F0-2653-4C19-A6D0-B0A3D1A39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60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70BE98-20C5-4FA4-9477-CFF447E80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78BA06-7124-4D37-9A82-19121F50C322}"/>
              </a:ext>
            </a:extLst>
          </p:cNvPr>
          <p:cNvSpPr txBox="1"/>
          <p:nvPr/>
        </p:nvSpPr>
        <p:spPr>
          <a:xfrm>
            <a:off x="643726" y="1868716"/>
            <a:ext cx="763308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  <a:ea typeface="+mn-lt"/>
                <a:cs typeface="+mn-lt"/>
              </a:rPr>
              <a:t>Logic Model Exercise for BSK Expanded Learning Initiative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AADAFEA9-93F5-4049-BAEA-F48CA0CBF3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488010"/>
            <a:ext cx="1600200" cy="431824"/>
          </a:xfrm>
          <a:prstGeom prst="rect">
            <a:avLst/>
          </a:prstGeom>
        </p:spPr>
      </p:pic>
      <p:pic>
        <p:nvPicPr>
          <p:cNvPr id="7" name="Picture 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9F7E6972-2871-44F1-9C96-C1115071CC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429000"/>
            <a:ext cx="1600200" cy="651644"/>
          </a:xfrm>
          <a:prstGeom prst="rect">
            <a:avLst/>
          </a:prstGeom>
        </p:spPr>
      </p:pic>
      <p:pic>
        <p:nvPicPr>
          <p:cNvPr id="10" name="Picture 9" descr="A picture containing text, balloon, vector graphics&#10;&#10;Description automatically generated">
            <a:extLst>
              <a:ext uri="{FF2B5EF4-FFF2-40B4-BE49-F238E27FC236}">
                <a16:creationId xmlns:a16="http://schemas.microsoft.com/office/drawing/2014/main" id="{25F09A26-D50C-4678-9C84-351FF646893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88" b="49095"/>
          <a:stretch/>
        </p:blipFill>
        <p:spPr>
          <a:xfrm>
            <a:off x="0" y="5040763"/>
            <a:ext cx="9144000" cy="1817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05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F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able&#10;&#10;Description automatically generated">
            <a:extLst>
              <a:ext uri="{FF2B5EF4-FFF2-40B4-BE49-F238E27FC236}">
                <a16:creationId xmlns:a16="http://schemas.microsoft.com/office/drawing/2014/main" id="{6E9E3B28-D1B9-405C-A3D8-BC28D14289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31"/>
          <a:stretch/>
        </p:blipFill>
        <p:spPr>
          <a:xfrm>
            <a:off x="520314" y="1362868"/>
            <a:ext cx="8090286" cy="507600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464EFA-DA84-496B-B0B0-1A8258440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2F718C-C5BF-492D-B5BA-F2B459B20B76}"/>
              </a:ext>
            </a:extLst>
          </p:cNvPr>
          <p:cNvSpPr txBox="1"/>
          <p:nvPr/>
        </p:nvSpPr>
        <p:spPr>
          <a:xfrm>
            <a:off x="520314" y="419130"/>
            <a:ext cx="7633085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ea typeface="+mn-lt"/>
                <a:cs typeface="+mn-lt"/>
              </a:rPr>
              <a:t>Program Design Exercise for Best Starts for Kids Expanded Learning Programs – Linking Activities to Outcomes</a:t>
            </a:r>
          </a:p>
        </p:txBody>
      </p:sp>
    </p:spTree>
    <p:extLst>
      <p:ext uri="{BB962C8B-B14F-4D97-AF65-F5344CB8AC3E}">
        <p14:creationId xmlns:p14="http://schemas.microsoft.com/office/powerpoint/2010/main" val="2746769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F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BFFA-7783-4367-A951-03D609124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487362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Place-Based Collaboratives – Partnership Components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415B80F-CD5C-4BC1-833F-E6213FF28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9BA60C3-3406-46CE-9F50-690E857A8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501506"/>
              </p:ext>
            </p:extLst>
          </p:nvPr>
        </p:nvGraphicFramePr>
        <p:xfrm>
          <a:off x="609601" y="2590800"/>
          <a:ext cx="7848602" cy="3071989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139063">
                  <a:extLst>
                    <a:ext uri="{9D8B030D-6E8A-4147-A177-3AD203B41FA5}">
                      <a16:colId xmlns:a16="http://schemas.microsoft.com/office/drawing/2014/main" val="1570378613"/>
                    </a:ext>
                  </a:extLst>
                </a:gridCol>
                <a:gridCol w="561456">
                  <a:extLst>
                    <a:ext uri="{9D8B030D-6E8A-4147-A177-3AD203B41FA5}">
                      <a16:colId xmlns:a16="http://schemas.microsoft.com/office/drawing/2014/main" val="482316361"/>
                    </a:ext>
                  </a:extLst>
                </a:gridCol>
                <a:gridCol w="989885">
                  <a:extLst>
                    <a:ext uri="{9D8B030D-6E8A-4147-A177-3AD203B41FA5}">
                      <a16:colId xmlns:a16="http://schemas.microsoft.com/office/drawing/2014/main" val="257070178"/>
                    </a:ext>
                  </a:extLst>
                </a:gridCol>
                <a:gridCol w="1639186">
                  <a:extLst>
                    <a:ext uri="{9D8B030D-6E8A-4147-A177-3AD203B41FA5}">
                      <a16:colId xmlns:a16="http://schemas.microsoft.com/office/drawing/2014/main" val="3769103161"/>
                    </a:ext>
                  </a:extLst>
                </a:gridCol>
                <a:gridCol w="561456">
                  <a:extLst>
                    <a:ext uri="{9D8B030D-6E8A-4147-A177-3AD203B41FA5}">
                      <a16:colId xmlns:a16="http://schemas.microsoft.com/office/drawing/2014/main" val="2731172280"/>
                    </a:ext>
                  </a:extLst>
                </a:gridCol>
                <a:gridCol w="808514">
                  <a:extLst>
                    <a:ext uri="{9D8B030D-6E8A-4147-A177-3AD203B41FA5}">
                      <a16:colId xmlns:a16="http://schemas.microsoft.com/office/drawing/2014/main" val="3231359202"/>
                    </a:ext>
                  </a:extLst>
                </a:gridCol>
                <a:gridCol w="1008907">
                  <a:extLst>
                    <a:ext uri="{9D8B030D-6E8A-4147-A177-3AD203B41FA5}">
                      <a16:colId xmlns:a16="http://schemas.microsoft.com/office/drawing/2014/main" val="3452734459"/>
                    </a:ext>
                  </a:extLst>
                </a:gridCol>
                <a:gridCol w="1140135">
                  <a:extLst>
                    <a:ext uri="{9D8B030D-6E8A-4147-A177-3AD203B41FA5}">
                      <a16:colId xmlns:a16="http://schemas.microsoft.com/office/drawing/2014/main" val="1925221044"/>
                    </a:ext>
                  </a:extLst>
                </a:gridCol>
              </a:tblGrid>
              <a:tr h="257063">
                <a:tc rowSpan="2">
                  <a:txBody>
                    <a:bodyPr/>
                    <a:lstStyle/>
                    <a:p>
                      <a:pPr algn="ctr" rtl="0" fontAlgn="base"/>
                      <a:r>
                        <a:rPr lang="en-US" sz="1000" dirty="0">
                          <a:effectLst/>
                        </a:rPr>
                        <a:t>Inputs </a:t>
                      </a:r>
                    </a:p>
                  </a:txBody>
                  <a:tcPr marL="50328" marR="50328" marT="25164" marB="25164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900" dirty="0">
                        <a:effectLst/>
                        <a:latin typeface="Calibri"/>
                      </a:endParaRP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ase"/>
                      <a:r>
                        <a:rPr lang="en-US" sz="1000" dirty="0">
                          <a:effectLst/>
                        </a:rPr>
                        <a:t>Outputs </a:t>
                      </a:r>
                    </a:p>
                  </a:txBody>
                  <a:tcPr marL="50328" marR="50328" marT="25164" marB="25164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endParaRPr lang="en-US" sz="900" dirty="0">
                        <a:effectLst/>
                        <a:latin typeface="Calibri"/>
                      </a:endParaRP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base"/>
                      <a:r>
                        <a:rPr lang="en-US" sz="1000" dirty="0">
                          <a:effectLst/>
                        </a:rPr>
                        <a:t>Outcomes - Impact </a:t>
                      </a:r>
                    </a:p>
                  </a:txBody>
                  <a:tcPr marL="50328" marR="50328" marT="25164" marB="25164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87674414"/>
                  </a:ext>
                </a:extLst>
              </a:tr>
              <a:tr h="3757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900" b="1" dirty="0">
                        <a:effectLst/>
                        <a:latin typeface="Calibri"/>
                      </a:endParaRP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900" dirty="0">
                          <a:effectLst/>
                        </a:rPr>
                        <a:t>Program and Partnership 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dirty="0">
                          <a:effectLst/>
                        </a:rPr>
                        <a:t>Activities </a:t>
                      </a:r>
                    </a:p>
                  </a:txBody>
                  <a:tcPr marL="50328" marR="50328" marT="25164" marB="25164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900" dirty="0">
                          <a:effectLst/>
                        </a:rPr>
                        <a:t>Program and Partnership Participation </a:t>
                      </a:r>
                    </a:p>
                  </a:txBody>
                  <a:tcPr marL="50328" marR="50328" marT="25164" marB="25164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/>
                      <a:endParaRPr lang="en-US" sz="900" dirty="0">
                        <a:effectLst/>
                        <a:latin typeface="Calibri"/>
                      </a:endParaRP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base"/>
                      <a:r>
                        <a:rPr lang="en-US" sz="900" dirty="0">
                          <a:effectLst/>
                        </a:rPr>
                        <a:t>Short (Learning)            Medium (Action)           Long (Conditions) </a:t>
                      </a:r>
                      <a:endParaRPr lang="en-US" dirty="0"/>
                    </a:p>
                  </a:txBody>
                  <a:tcPr marL="50328" marR="50328" marT="25164" marB="25164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50328" marR="50328" marT="25164" marB="25164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67080979"/>
                  </a:ext>
                </a:extLst>
              </a:tr>
              <a:tr h="2353118">
                <a:tc>
                  <a:txBody>
                    <a:bodyPr/>
                    <a:lstStyle/>
                    <a:p>
                      <a:pPr rtl="0" fontAlgn="base"/>
                      <a:endParaRPr lang="en-US" sz="2000" dirty="0"/>
                    </a:p>
                    <a:p>
                      <a:pPr rtl="0" fontAlgn="base"/>
                      <a:r>
                        <a:rPr lang="en-US" sz="900" dirty="0">
                          <a:effectLst/>
                        </a:rPr>
                        <a:t>The resources you will bring to the program and to the partnership; </a:t>
                      </a:r>
                    </a:p>
                    <a:p>
                      <a:pPr lvl="0">
                        <a:buNone/>
                      </a:pPr>
                      <a:endParaRPr lang="en-US" sz="900" dirty="0">
                        <a:effectLst/>
                      </a:endParaRPr>
                    </a:p>
                    <a:p>
                      <a:pPr rtl="0" fontAlgn="base"/>
                      <a:r>
                        <a:rPr lang="en-US" sz="900" dirty="0">
                          <a:effectLst/>
                        </a:rPr>
                        <a:t>Also think about partner resources that your program will use. Will you be sharing space or supplies, or relying on a data sharing agreement? </a:t>
                      </a: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900" dirty="0">
                        <a:effectLst/>
                        <a:latin typeface="Calibri"/>
                      </a:endParaRP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900" dirty="0">
                        <a:effectLst/>
                      </a:endParaRPr>
                    </a:p>
                    <a:p>
                      <a:pPr rtl="0" fontAlgn="base"/>
                      <a:r>
                        <a:rPr lang="en-US" sz="900" dirty="0">
                          <a:effectLst/>
                        </a:rPr>
                        <a:t>What you are actually doing… </a:t>
                      </a:r>
                    </a:p>
                    <a:p>
                      <a:pPr rtl="0" fontAlgn="base"/>
                      <a:endParaRPr lang="en-US" sz="900" dirty="0">
                        <a:effectLst/>
                      </a:endParaRPr>
                    </a:p>
                    <a:p>
                      <a:pPr lvl="0">
                        <a:buNone/>
                      </a:pPr>
                      <a:endParaRPr lang="en-US" sz="900" dirty="0">
                        <a:effectLst/>
                      </a:endParaRPr>
                    </a:p>
                    <a:p>
                      <a:pPr rtl="0" fontAlgn="base"/>
                      <a:r>
                        <a:rPr lang="en-US" sz="900" dirty="0">
                          <a:effectLst/>
                        </a:rPr>
                        <a:t>Consider including the activities that you will direct toward sustaining the partnership. Are there regular meetings? Joint trainings? </a:t>
                      </a:r>
                    </a:p>
                    <a:p>
                      <a:pPr rtl="0" fontAlgn="base"/>
                      <a:endParaRPr lang="en-US" sz="1600" dirty="0">
                        <a:effectLst/>
                      </a:endParaRPr>
                    </a:p>
                    <a:p>
                      <a:pPr rtl="0" fontAlgn="base"/>
                      <a:endParaRPr lang="en-US" sz="1600" dirty="0">
                        <a:effectLst/>
                      </a:endParaRP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900" dirty="0">
                        <a:effectLst/>
                      </a:endParaRPr>
                    </a:p>
                    <a:p>
                      <a:pPr rtl="0" fontAlgn="base"/>
                      <a:endParaRPr lang="en-US" sz="900" dirty="0">
                        <a:effectLst/>
                      </a:endParaRPr>
                    </a:p>
                    <a:p>
                      <a:pPr lvl="0">
                        <a:buNone/>
                      </a:pPr>
                      <a:r>
                        <a:rPr lang="en-US" sz="900" dirty="0">
                          <a:effectLst/>
                        </a:rPr>
                        <a:t>Who are your target (adult) participants, and what is the nature of their participation? </a:t>
                      </a: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900" dirty="0">
                        <a:effectLst/>
                        <a:latin typeface="Calibri"/>
                      </a:endParaRP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900" dirty="0">
                        <a:effectLst/>
                      </a:endParaRPr>
                    </a:p>
                    <a:p>
                      <a:pPr rtl="0" fontAlgn="base"/>
                      <a:endParaRPr lang="en-US" sz="900" dirty="0">
                        <a:effectLst/>
                      </a:endParaRPr>
                    </a:p>
                    <a:p>
                      <a:pPr rtl="0" fontAlgn="base"/>
                      <a:r>
                        <a:rPr lang="en-US" sz="900" dirty="0">
                          <a:effectLst/>
                        </a:rPr>
                        <a:t>What changes in adult knowledge or skills that you expect to occur as a result of program or partnership activities? </a:t>
                      </a: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900" dirty="0">
                        <a:effectLst/>
                      </a:endParaRPr>
                    </a:p>
                    <a:p>
                      <a:pPr rtl="0" fontAlgn="base"/>
                      <a:endParaRPr lang="en-US" sz="900" dirty="0">
                        <a:effectLst/>
                      </a:endParaRPr>
                    </a:p>
                    <a:p>
                      <a:pPr rtl="0" fontAlgn="base"/>
                      <a:r>
                        <a:rPr lang="en-US" sz="900" dirty="0">
                          <a:effectLst/>
                        </a:rPr>
                        <a:t>What changes in adult behavior do you expect to see? </a:t>
                      </a:r>
                    </a:p>
                  </a:txBody>
                  <a:tcPr marL="50328" marR="50328" marT="25164" marB="25164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900" dirty="0">
                        <a:effectLst/>
                      </a:endParaRPr>
                    </a:p>
                    <a:p>
                      <a:pPr rtl="0" fontAlgn="base"/>
                      <a:r>
                        <a:rPr lang="en-US" sz="900" dirty="0">
                          <a:effectLst/>
                        </a:rPr>
                        <a:t>What are the aspirational, long-term changes to which your work contributes? </a:t>
                      </a:r>
                    </a:p>
                    <a:p>
                      <a:pPr rtl="0" fontAlgn="base"/>
                      <a:r>
                        <a:rPr lang="en-US" sz="900" dirty="0">
                          <a:effectLst/>
                        </a:rPr>
                        <a:t>Think about changes to systems here. Are there ways that your work, if successful, will make the systems that serve youth more effective? More equitable? </a:t>
                      </a:r>
                    </a:p>
                  </a:txBody>
                  <a:tcPr marL="50328" marR="50328" marT="25164" marB="25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232655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DA2FECA-9DB0-418C-BCF5-D37F96D30E3C}"/>
              </a:ext>
            </a:extLst>
          </p:cNvPr>
          <p:cNvSpPr txBox="1"/>
          <p:nvPr/>
        </p:nvSpPr>
        <p:spPr>
          <a:xfrm>
            <a:off x="533400" y="1052603"/>
            <a:ext cx="823186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ea typeface="+mn-lt"/>
                <a:cs typeface="+mn-lt"/>
              </a:rPr>
              <a:t>After defining youth activities and outcomes in the Program Logic Model, add a layer of partnership to your design if you are doing this work in collaboration with others.</a:t>
            </a:r>
          </a:p>
          <a:p>
            <a:endParaRPr lang="en-US" sz="1600" b="1" dirty="0">
              <a:ea typeface="+mn-lt"/>
              <a:cs typeface="+mn-lt"/>
            </a:endParaRPr>
          </a:p>
          <a:p>
            <a:r>
              <a:rPr lang="en-US" sz="1600" b="1" dirty="0"/>
              <a:t>Partnership</a:t>
            </a:r>
            <a:r>
              <a:rPr lang="en-US" sz="1600" b="1" dirty="0">
                <a:ea typeface="+mn-lt"/>
                <a:cs typeface="+mn-lt"/>
              </a:rPr>
              <a:t> Outcome Statement: </a:t>
            </a:r>
            <a:r>
              <a:rPr lang="en-US" sz="1600" i="1" dirty="0">
                <a:ea typeface="+mn-lt"/>
                <a:cs typeface="+mn-lt"/>
              </a:rPr>
              <a:t>A brief statement of the shared, high-level purpose of the </a:t>
            </a:r>
            <a:r>
              <a:rPr lang="en-US" sz="1600" b="1" i="1" dirty="0">
                <a:ea typeface="+mn-lt"/>
                <a:cs typeface="+mn-lt"/>
              </a:rPr>
              <a:t>partnership</a:t>
            </a:r>
            <a:r>
              <a:rPr lang="en-US" sz="1600" i="1" dirty="0">
                <a:ea typeface="+mn-lt"/>
                <a:cs typeface="+mn-lt"/>
              </a:rPr>
              <a:t> (aligned with the Program Outcome Statement, but not the same)</a:t>
            </a:r>
            <a:endParaRPr lang="en-US" sz="1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243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F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32" y="1194548"/>
            <a:ext cx="1682643" cy="4444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106" y="2917653"/>
            <a:ext cx="5805577" cy="30274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533400"/>
            <a:ext cx="8662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</a:t>
            </a:r>
            <a:r>
              <a:rPr lang="en-US" sz="2400" b="1" i="1" dirty="0"/>
              <a:t>assets</a:t>
            </a:r>
            <a:r>
              <a:rPr lang="en-US" sz="2400" i="1" dirty="0"/>
              <a:t> </a:t>
            </a:r>
            <a:r>
              <a:rPr lang="en-US" sz="2400" dirty="0"/>
              <a:t>will you bring to this work? </a:t>
            </a:r>
          </a:p>
        </p:txBody>
      </p:sp>
      <p:cxnSp>
        <p:nvCxnSpPr>
          <p:cNvPr id="4" name="Straight Arrow Connector 3"/>
          <p:cNvCxnSpPr>
            <a:cxnSpLocks/>
          </p:cNvCxnSpPr>
          <p:nvPr/>
        </p:nvCxnSpPr>
        <p:spPr>
          <a:xfrm>
            <a:off x="2030734" y="2570017"/>
            <a:ext cx="722051" cy="10875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486085" y="1194548"/>
            <a:ext cx="60376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For your </a:t>
            </a:r>
            <a:r>
              <a:rPr lang="en-US" sz="1600" b="1" dirty="0"/>
              <a:t>Partnership/Organizational Overview</a:t>
            </a:r>
            <a:r>
              <a:rPr lang="en-US" sz="1600" dirty="0"/>
              <a:t>, think about…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Your strengths as an 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Your existing or potential partnerships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Your participation in, or readiness for, quality improvement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dirty="0"/>
              <a:t>For your </a:t>
            </a:r>
            <a:r>
              <a:rPr lang="en-US" sz="1600" b="1" dirty="0"/>
              <a:t>Budget</a:t>
            </a:r>
            <a:r>
              <a:rPr lang="en-US" sz="1600" dirty="0"/>
              <a:t>…</a:t>
            </a:r>
          </a:p>
        </p:txBody>
      </p:sp>
      <p:cxnSp>
        <p:nvCxnSpPr>
          <p:cNvPr id="9" name="Straight Arrow Connector 8"/>
          <p:cNvCxnSpPr>
            <a:cxnSpLocks/>
          </p:cNvCxnSpPr>
          <p:nvPr/>
        </p:nvCxnSpPr>
        <p:spPr>
          <a:xfrm flipV="1">
            <a:off x="2030734" y="1646689"/>
            <a:ext cx="452009" cy="9441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A25902-F263-4EF2-8C45-38CB5890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8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F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382" y="1711036"/>
            <a:ext cx="3053361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81529" y="538716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What</a:t>
            </a:r>
            <a:r>
              <a:rPr lang="en-US" sz="2400" dirty="0"/>
              <a:t> do you propose to offer, </a:t>
            </a:r>
            <a:r>
              <a:rPr lang="en-US" sz="2400" b="1" i="1" dirty="0"/>
              <a:t>for whom</a:t>
            </a:r>
            <a:r>
              <a:rPr lang="en-US" sz="2400" dirty="0"/>
              <a:t>, and </a:t>
            </a:r>
            <a:r>
              <a:rPr lang="en-US" sz="2400" b="1" i="1" dirty="0"/>
              <a:t>how much</a:t>
            </a:r>
            <a:r>
              <a:rPr lang="en-US" sz="2400" dirty="0"/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44022"/>
            <a:ext cx="2286000" cy="18312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BIPOC-led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organizations: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Describe the racial, ethnic and/or cultural community(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ies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on which your organization focuses its work. Detail how many children and youth your organization currently serves, the locations of your current programs, and the types of programming provided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2743200" y="1981200"/>
            <a:ext cx="1699862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324601" y="1954306"/>
            <a:ext cx="2286000" cy="22006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Place-Based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partnerships: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Detail how many children and youth each of the partner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organizations currently serve, their demographics, the locations of your current programs, and the types of programming provided. Provide demographic information on the children and youth your Place-Based Partnership intends to serve.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715000" y="2743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2954" y="3354689"/>
            <a:ext cx="228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your </a:t>
            </a:r>
            <a:r>
              <a:rPr lang="en-US" b="1" dirty="0"/>
              <a:t>Narrative</a:t>
            </a:r>
            <a:r>
              <a:rPr lang="en-US" dirty="0"/>
              <a:t>, be as specific as possible about…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Which </a:t>
            </a:r>
            <a:r>
              <a:rPr lang="en-US" b="1" dirty="0"/>
              <a:t>activities</a:t>
            </a:r>
            <a:r>
              <a:rPr lang="en-US" dirty="0"/>
              <a:t> will be available to participants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Who</a:t>
            </a:r>
            <a:r>
              <a:rPr lang="en-US" dirty="0"/>
              <a:t> will provide these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dosage </a:t>
            </a:r>
            <a:r>
              <a:rPr lang="en-US" dirty="0"/>
              <a:t>that will be offered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600" y="4185685"/>
            <a:ext cx="2286000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/>
              <a:t>Be aware of </a:t>
            </a:r>
            <a:r>
              <a:rPr lang="en-US" b="1" dirty="0"/>
              <a:t>minimum dosage requirements </a:t>
            </a:r>
            <a:r>
              <a:rPr lang="en-US" dirty="0"/>
              <a:t>(these differ for BIPOC-led versus Place-Based Partnerships)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36ECB-6680-4A28-9316-5BA0AB701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30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F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4572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are the </a:t>
            </a:r>
            <a:r>
              <a:rPr lang="en-US" sz="2400" b="1" i="1" dirty="0"/>
              <a:t>outcomes</a:t>
            </a:r>
            <a:r>
              <a:rPr lang="en-US" sz="2400" dirty="0"/>
              <a:t> you are working toward?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42665"/>
            <a:ext cx="7158037" cy="5381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>
          <a:xfrm>
            <a:off x="4571860" y="1597029"/>
            <a:ext cx="3048000" cy="443753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09919" y="949131"/>
            <a:ext cx="2853018" cy="58477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What is the </a:t>
            </a:r>
            <a:r>
              <a:rPr lang="en-US" sz="1600" b="1" dirty="0"/>
              <a:t>ultimate goal</a:t>
            </a:r>
            <a:r>
              <a:rPr lang="en-US" sz="1600" dirty="0"/>
              <a:t> of your program or partnership?</a:t>
            </a:r>
          </a:p>
        </p:txBody>
      </p:sp>
      <p:cxnSp>
        <p:nvCxnSpPr>
          <p:cNvPr id="7" name="Straight Arrow Connector 6"/>
          <p:cNvCxnSpPr>
            <a:cxnSpLocks/>
            <a:stCxn id="29" idx="6"/>
            <a:endCxn id="5" idx="1"/>
          </p:cNvCxnSpPr>
          <p:nvPr/>
        </p:nvCxnSpPr>
        <p:spPr>
          <a:xfrm flipV="1">
            <a:off x="4038600" y="1241519"/>
            <a:ext cx="1371319" cy="3111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5800" y="2099070"/>
            <a:ext cx="1828800" cy="107721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How will you know if you are making </a:t>
            </a:r>
            <a:r>
              <a:rPr lang="en-US" sz="1600" b="1" dirty="0"/>
              <a:t>progress</a:t>
            </a:r>
            <a:r>
              <a:rPr lang="en-US" sz="1600" dirty="0"/>
              <a:t> in your program?</a:t>
            </a:r>
          </a:p>
        </p:txBody>
      </p:sp>
      <p:cxnSp>
        <p:nvCxnSpPr>
          <p:cNvPr id="10" name="Straight Arrow Connector 9"/>
          <p:cNvCxnSpPr>
            <a:cxnSpLocks/>
            <a:stCxn id="3" idx="2"/>
          </p:cNvCxnSpPr>
          <p:nvPr/>
        </p:nvCxnSpPr>
        <p:spPr>
          <a:xfrm flipH="1">
            <a:off x="2447786" y="1818906"/>
            <a:ext cx="2124074" cy="3686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71763" y="2484535"/>
            <a:ext cx="3048000" cy="357020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How does your work address </a:t>
            </a:r>
            <a:r>
              <a:rPr lang="en-US" b="1" dirty="0"/>
              <a:t>BSK secondary indicators</a:t>
            </a:r>
            <a:r>
              <a:rPr lang="en-US" dirty="0"/>
              <a:t>?</a:t>
            </a:r>
          </a:p>
          <a:p>
            <a:endParaRPr lang="en-US" sz="1000" dirty="0"/>
          </a:p>
          <a:p>
            <a:r>
              <a:rPr lang="en-US" sz="1000" dirty="0"/>
              <a:t>o Lowering the rate of adolescent births </a:t>
            </a:r>
          </a:p>
          <a:p>
            <a:r>
              <a:rPr lang="en-US" sz="1000" dirty="0"/>
              <a:t>o Youth who have supportive adults </a:t>
            </a:r>
          </a:p>
          <a:p>
            <a:r>
              <a:rPr lang="en-US" sz="1000" dirty="0"/>
              <a:t>o Youth believe in their ability to succeed </a:t>
            </a:r>
          </a:p>
          <a:p>
            <a:r>
              <a:rPr lang="en-US" sz="1000" dirty="0"/>
              <a:t>o Youth are not chronically absent from school </a:t>
            </a:r>
          </a:p>
          <a:p>
            <a:r>
              <a:rPr lang="en-US" sz="1000" dirty="0"/>
              <a:t>o Youth are getting good grades in school </a:t>
            </a:r>
          </a:p>
          <a:p>
            <a:r>
              <a:rPr lang="en-US" sz="1000" dirty="0"/>
              <a:t>o Youth are completing 9th grade </a:t>
            </a:r>
          </a:p>
          <a:p>
            <a:r>
              <a:rPr lang="en-US" sz="1000" dirty="0"/>
              <a:t>o Young adults participate in civic activity and are engaged </a:t>
            </a:r>
          </a:p>
          <a:p>
            <a:r>
              <a:rPr lang="en-US" sz="1000" dirty="0"/>
              <a:t>o Youth are not justice system involved </a:t>
            </a:r>
          </a:p>
          <a:p>
            <a:r>
              <a:rPr lang="en-US" sz="1000" dirty="0"/>
              <a:t>o Youth have positive social-emotional development </a:t>
            </a:r>
          </a:p>
          <a:p>
            <a:r>
              <a:rPr lang="en-US" sz="1000" dirty="0"/>
              <a:t>o Youth are not suspended/expelled from school </a:t>
            </a:r>
          </a:p>
          <a:p>
            <a:r>
              <a:rPr lang="en-US" sz="1000" dirty="0"/>
              <a:t>o Youth are physically active </a:t>
            </a:r>
          </a:p>
          <a:p>
            <a:r>
              <a:rPr lang="en-US" sz="1000" dirty="0"/>
              <a:t>o Youth have strong family relationships </a:t>
            </a:r>
          </a:p>
          <a:p>
            <a:r>
              <a:rPr lang="en-US" sz="1000" dirty="0"/>
              <a:t>o Youth have strong peer relationships </a:t>
            </a:r>
          </a:p>
          <a:p>
            <a:r>
              <a:rPr lang="en-US" sz="1000" dirty="0"/>
              <a:t>o Youth have strong school relationships </a:t>
            </a:r>
          </a:p>
          <a:p>
            <a:r>
              <a:rPr lang="en-US" sz="1000" dirty="0"/>
              <a:t>o Youth live in supportive neighborhoods </a:t>
            </a:r>
          </a:p>
          <a:p>
            <a:r>
              <a:rPr lang="en-US" sz="1000" dirty="0"/>
              <a:t>o Youth and young adults are successful beyond school or employment</a:t>
            </a:r>
          </a:p>
        </p:txBody>
      </p:sp>
      <p:cxnSp>
        <p:nvCxnSpPr>
          <p:cNvPr id="17" name="Straight Arrow Connector 16"/>
          <p:cNvCxnSpPr>
            <a:cxnSpLocks/>
            <a:stCxn id="3" idx="4"/>
          </p:cNvCxnSpPr>
          <p:nvPr/>
        </p:nvCxnSpPr>
        <p:spPr>
          <a:xfrm flipH="1">
            <a:off x="5105400" y="2040782"/>
            <a:ext cx="990460" cy="4437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876926" y="2928288"/>
            <a:ext cx="2695574" cy="226215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What about </a:t>
            </a:r>
            <a:r>
              <a:rPr lang="en-US" b="1" dirty="0"/>
              <a:t>BSK headline indicators</a:t>
            </a:r>
            <a:r>
              <a:rPr lang="en-US" dirty="0"/>
              <a:t>?</a:t>
            </a:r>
          </a:p>
          <a:p>
            <a:r>
              <a:rPr lang="en-US" sz="1000" dirty="0"/>
              <a:t>o 3rd graders who meet reading standard</a:t>
            </a:r>
          </a:p>
          <a:p>
            <a:r>
              <a:rPr lang="en-US" sz="1000" dirty="0"/>
              <a:t>o 4th graders who meet math standard</a:t>
            </a:r>
          </a:p>
          <a:p>
            <a:r>
              <a:rPr lang="en-US" sz="1000" dirty="0"/>
              <a:t>o Youth who are flourishing and resilient</a:t>
            </a:r>
          </a:p>
          <a:p>
            <a:r>
              <a:rPr lang="en-US" sz="1000" dirty="0"/>
              <a:t>o Youth and young adults who are in excellent or very good health</a:t>
            </a:r>
          </a:p>
          <a:p>
            <a:r>
              <a:rPr lang="en-US" sz="1000" dirty="0"/>
              <a:t>o Youth who graduate from high school on time</a:t>
            </a:r>
          </a:p>
          <a:p>
            <a:r>
              <a:rPr lang="en-US" sz="1000" dirty="0"/>
              <a:t>o Youth and young adults in school or working</a:t>
            </a:r>
          </a:p>
          <a:p>
            <a:r>
              <a:rPr lang="en-US" sz="1000" dirty="0"/>
              <a:t>o High school graduates who earn a college degree or career credential</a:t>
            </a:r>
          </a:p>
          <a:p>
            <a:r>
              <a:rPr lang="en-US" sz="1000" dirty="0"/>
              <a:t>o Youth not using illegal substances</a:t>
            </a:r>
          </a:p>
        </p:txBody>
      </p:sp>
      <p:cxnSp>
        <p:nvCxnSpPr>
          <p:cNvPr id="25" name="Straight Arrow Connector 24"/>
          <p:cNvCxnSpPr>
            <a:cxnSpLocks/>
          </p:cNvCxnSpPr>
          <p:nvPr/>
        </p:nvCxnSpPr>
        <p:spPr>
          <a:xfrm>
            <a:off x="7005497" y="1977659"/>
            <a:ext cx="157303" cy="7725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990600" y="1330773"/>
            <a:ext cx="3048000" cy="443753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0FDCA-9054-4ED4-9BED-A900AED3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69F0-2653-4C19-A6D0-B0A3D1A393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249967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DF5327"/>
      </a:accent1>
      <a:accent2>
        <a:srgbClr val="A6B7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383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CDateModified xmlns="http://schemas.microsoft.com/sharepoint/v3/fields" xsi:nil="true"/>
    <PercentComplete xmlns="http://schemas.microsoft.com/sharepoint/v3" xsi:nil="true"/>
    <_Format xmlns="http://schemas.microsoft.com/sharepoint/v3/fields" xsi:nil="true"/>
    <_DCDateCreated xmlns="http://schemas.microsoft.com/sharepoint/v3/fields" xsi:nil="true"/>
    <SharedWithUsers xmlns="ea68e43e-11a4-45f4-ab50-97c6891af626">
      <UserInfo>
        <DisplayName>Omana Imani</DisplayName>
        <AccountId>85</AccountId>
        <AccountType/>
      </UserInfo>
      <UserInfo>
        <DisplayName>Lisle Bertsche Kehr</DisplayName>
        <AccountId>93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FF0D5B5BF51F4F9EE65BB8796CFA68" ma:contentTypeVersion="17" ma:contentTypeDescription="Create a new document." ma:contentTypeScope="" ma:versionID="81d21fa74858154027e5b014201643de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3/fields" xmlns:ns3="bd3d8e16-c1ec-4c8b-9c86-0185bb18c381" xmlns:ns4="ea68e43e-11a4-45f4-ab50-97c6891af626" targetNamespace="http://schemas.microsoft.com/office/2006/metadata/properties" ma:root="true" ma:fieldsID="e1bfb5f78ac737c7a6b36549094d285e" ns1:_="" ns2:_="" ns3:_="" ns4:_="">
    <xsd:import namespace="http://schemas.microsoft.com/sharepoint/v3"/>
    <xsd:import namespace="http://schemas.microsoft.com/sharepoint/v3/fields"/>
    <xsd:import namespace="bd3d8e16-c1ec-4c8b-9c86-0185bb18c381"/>
    <xsd:import namespace="ea68e43e-11a4-45f4-ab50-97c6891af626"/>
    <xsd:element name="properties">
      <xsd:complexType>
        <xsd:sequence>
          <xsd:element name="documentManagement">
            <xsd:complexType>
              <xsd:all>
                <xsd:element ref="ns1:PercentComplete" minOccurs="0"/>
                <xsd:element ref="ns2:_DCDateCreated" minOccurs="0"/>
                <xsd:element ref="ns2:_DCDateModified" minOccurs="0"/>
                <xsd:element ref="ns2:_Format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ercentComplete" ma:index="2" nillable="true" ma:displayName="% Complete" ma:internalName="PercentComplete" ma:percentage="TRUE">
      <xsd:simpleType>
        <xsd:restriction base="dms:Number">
          <xsd:maxInclusive value="1"/>
          <xsd:minInclusive value="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3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4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  <xsd:element name="_Format" ma:index="5" nillable="true" ma:displayName="Format" ma:description="Media-type, file format or dimensions" ma:internalName="_Forma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3d8e16-c1ec-4c8b-9c86-0185bb18c3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68e43e-11a4-45f4-ab50-97c6891af62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9B20DC-C27D-494A-AFE7-0042523D413A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microsoft.com/sharepoint/v3"/>
    <ds:schemaRef ds:uri="ea68e43e-11a4-45f4-ab50-97c6891af626"/>
  </ds:schemaRefs>
</ds:datastoreItem>
</file>

<file path=customXml/itemProps2.xml><?xml version="1.0" encoding="utf-8"?>
<ds:datastoreItem xmlns:ds="http://schemas.openxmlformats.org/officeDocument/2006/customXml" ds:itemID="{71E44CF7-6BEC-480B-BA2E-74A9E2743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3/fields"/>
    <ds:schemaRef ds:uri="bd3d8e16-c1ec-4c8b-9c86-0185bb18c381"/>
    <ds:schemaRef ds:uri="ea68e43e-11a4-45f4-ab50-97c6891af6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DDBF3F5-2072-43C3-A541-8875283835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1344</TotalTime>
  <Words>715</Words>
  <Application>Microsoft Office PowerPoint</Application>
  <PresentationFormat>On-screen Show (4:3)</PresentationFormat>
  <Paragraphs>88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Corbel</vt:lpstr>
      <vt:lpstr>Georgia</vt:lpstr>
      <vt:lpstr>Basis</vt:lpstr>
      <vt:lpstr>PowerPoint Presentation</vt:lpstr>
      <vt:lpstr>PowerPoint Presentation</vt:lpstr>
      <vt:lpstr>Place-Based Collaboratives – Partnership Components</vt:lpstr>
      <vt:lpstr>PowerPoint Presentation</vt:lpstr>
      <vt:lpstr>PowerPoint Presentation</vt:lpstr>
      <vt:lpstr>PowerPoint Presentation</vt:lpstr>
    </vt:vector>
  </TitlesOfParts>
  <Company>YWCA of Seattle | King | Snohomish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Tran Tonnu</cp:lastModifiedBy>
  <cp:revision>173</cp:revision>
  <dcterms:created xsi:type="dcterms:W3CDTF">2017-10-04T17:39:02Z</dcterms:created>
  <dcterms:modified xsi:type="dcterms:W3CDTF">2022-01-05T02:28:34Z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0x010100DDFF0D5B5BF51F4F9EE65BB8796CFA68</vt:lpwstr>
  </property>
</Properties>
</file>