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4"/>
    <p:sldMasterId id="2147484176" r:id="rId5"/>
  </p:sldMasterIdLst>
  <p:notesMasterIdLst>
    <p:notesMasterId r:id="rId22"/>
  </p:notesMasterIdLst>
  <p:sldIdLst>
    <p:sldId id="276" r:id="rId6"/>
    <p:sldId id="272" r:id="rId7"/>
    <p:sldId id="275" r:id="rId8"/>
    <p:sldId id="274" r:id="rId9"/>
    <p:sldId id="283" r:id="rId10"/>
    <p:sldId id="299" r:id="rId11"/>
    <p:sldId id="313" r:id="rId12"/>
    <p:sldId id="317" r:id="rId13"/>
    <p:sldId id="300" r:id="rId14"/>
    <p:sldId id="318" r:id="rId15"/>
    <p:sldId id="319" r:id="rId16"/>
    <p:sldId id="322" r:id="rId17"/>
    <p:sldId id="323" r:id="rId18"/>
    <p:sldId id="311" r:id="rId19"/>
    <p:sldId id="296" r:id="rId20"/>
    <p:sldId id="324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Arias" initials="AA" lastIdx="4" clrIdx="0"/>
  <p:cmAuthor id="2" name="Kelly Riffer" initials="KR" lastIdx="2" clrIdx="1">
    <p:extLst>
      <p:ext uri="{19B8F6BF-5375-455C-9EA6-DF929625EA0E}">
        <p15:presenceInfo xmlns:p15="http://schemas.microsoft.com/office/powerpoint/2012/main" userId="S::kriffer@schoolsoutwashington.org::627c9bb8-74cf-4a98-a815-848d42212d5e" providerId="AD"/>
      </p:ext>
    </p:extLst>
  </p:cmAuthor>
  <p:cmAuthor id="3" name="Lex Gavin" initials="LG" lastIdx="1" clrIdx="2">
    <p:extLst>
      <p:ext uri="{19B8F6BF-5375-455C-9EA6-DF929625EA0E}">
        <p15:presenceInfo xmlns:p15="http://schemas.microsoft.com/office/powerpoint/2012/main" userId="S::LGavin@schoolsoutwashington.org::a72d754c-5a0a-46ca-adca-061fce597e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ECA1F-FD3E-B473-7A96-07890FA89CD9}" v="439" dt="2022-09-30T23:21:34.789"/>
    <p1510:client id="{1AC6A8D6-173D-2966-9A02-32888FEA570F}" v="67" dt="2022-10-04T23:23:53.017"/>
    <p1510:client id="{1CB9BA00-A436-4C6F-8175-8223EE1D4DD5}" v="15" dt="2021-09-29T19:48:39.443"/>
    <p1510:client id="{382EFCE3-26A9-A856-71CE-5703B07D9A87}" v="10" dt="2022-10-07T18:59:38.005"/>
    <p1510:client id="{3A6D7347-C9DC-994D-09AF-F21E72A1ED2A}" v="80" dt="2022-09-23T20:40:50.190"/>
    <p1510:client id="{3BBFD0E9-256A-F5C2-9973-10D899BEFA63}" v="508" dt="2023-01-06T00:52:40.151"/>
    <p1510:client id="{4CE106A3-220D-E3E7-B5CD-84871DD4B17E}" v="135" dt="2022-09-20T21:54:13.730"/>
    <p1510:client id="{57C9C037-4C6F-EFFF-1CC1-89250190B485}" v="125" dt="2023-01-11T22:57:00.693"/>
    <p1510:client id="{66E8DA65-0503-BA19-C277-2705DA4CBBC1}" v="1" dt="2023-09-22T16:54:41.207"/>
    <p1510:client id="{7388C037-1679-4CF6-EE21-72BC8796B759}" v="4" dt="2023-09-15T22:35:15.067"/>
    <p1510:client id="{7A236873-7F65-AC78-99BF-93AFB2E8CD4F}" v="37" dt="2023-01-20T16:37:05.301"/>
    <p1510:client id="{7E561D6B-3458-5136-CC90-A3F3C3514570}" v="2" dt="2023-09-22T18:22:05.294"/>
    <p1510:client id="{9233FE1E-ECD5-5D86-35F2-F1020B2F5E0E}" v="828" dt="2022-11-29T18:57:58.195"/>
    <p1510:client id="{950B18F5-2FC2-0E8E-A381-E60B3E98A357}" v="84" dt="2022-09-20T21:56:20.831"/>
    <p1510:client id="{A2DF9C1B-785B-2F12-4B3D-6B1369EB82C5}" v="6" dt="2021-09-28T19:52:42.499"/>
    <p1510:client id="{A910DC7E-1A1A-0AF0-BEDF-870EEA7BFF2F}" v="1" dt="2022-09-23T23:34:29.153"/>
    <p1510:client id="{B3C0A684-7C2D-6ED8-5DEE-DACA493FCF4E}" v="31" dt="2023-02-08T00:30:17.327"/>
    <p1510:client id="{C9F83F0A-6446-0AD7-2F6E-1104DEA31083}" v="587" dt="2022-12-15T19:04:05.444"/>
    <p1510:client id="{ED634CD3-8482-D1B1-A4A3-E8F29999D57E}" v="43" dt="2022-11-22T17:02:46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8D615-B2C9-44B1-A123-2C291CF31D9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82F9D8-E187-4277-97CF-984AD8C34206}">
      <dgm:prSet phldr="0"/>
      <dgm:spPr/>
      <dgm:t>
        <a:bodyPr/>
        <a:lstStyle/>
        <a:p>
          <a:r>
            <a:rPr lang="en-US" dirty="0">
              <a:latin typeface="Gill Sans MT"/>
            </a:rPr>
            <a:t>Identify</a:t>
          </a:r>
        </a:p>
      </dgm:t>
    </dgm:pt>
    <dgm:pt modelId="{F80A3B55-1507-46B2-B04D-BE0895BCC372}" type="parTrans" cxnId="{AEC2A89B-CCF1-46A9-B97C-7CC65796D044}">
      <dgm:prSet/>
      <dgm:spPr/>
    </dgm:pt>
    <dgm:pt modelId="{A6AE0009-E22C-4F3B-B9B7-91E65CEC0E29}" type="sibTrans" cxnId="{AEC2A89B-CCF1-46A9-B97C-7CC65796D044}">
      <dgm:prSet/>
      <dgm:spPr/>
    </dgm:pt>
    <dgm:pt modelId="{A2270F51-3870-4276-9174-55DE3CBDD72A}">
      <dgm:prSet phldr="0"/>
      <dgm:spPr/>
      <dgm:t>
        <a:bodyPr/>
        <a:lstStyle/>
        <a:p>
          <a:pPr rtl="0"/>
          <a:r>
            <a:rPr lang="en-US" dirty="0">
              <a:latin typeface="Gill Sans MT"/>
            </a:rPr>
            <a:t>Learn</a:t>
          </a:r>
        </a:p>
      </dgm:t>
    </dgm:pt>
    <dgm:pt modelId="{51C0AAB5-D54E-4D9B-83B3-33AF38278245}" type="parTrans" cxnId="{9FDDD342-3E1B-4982-9798-0BF7CC2B6E1F}">
      <dgm:prSet/>
      <dgm:spPr/>
    </dgm:pt>
    <dgm:pt modelId="{288FD336-9664-43EA-8FA2-2942D8AD346E}" type="sibTrans" cxnId="{9FDDD342-3E1B-4982-9798-0BF7CC2B6E1F}">
      <dgm:prSet/>
      <dgm:spPr/>
    </dgm:pt>
    <dgm:pt modelId="{C0CFD674-D6CC-4D01-897C-4B98F54EFBA1}">
      <dgm:prSet phldr="0"/>
      <dgm:spPr/>
      <dgm:t>
        <a:bodyPr/>
        <a:lstStyle/>
        <a:p>
          <a:pPr rtl="0"/>
          <a:r>
            <a:rPr lang="en-US" dirty="0">
              <a:latin typeface="Gill Sans MT"/>
            </a:rPr>
            <a:t>Learn ways to build a culture of open and effective communication within partnership</a:t>
          </a:r>
        </a:p>
      </dgm:t>
    </dgm:pt>
    <dgm:pt modelId="{B6446E3B-DB21-41E5-8033-89D35F451B47}" type="parTrans" cxnId="{657EDCA5-226E-4593-9A1B-5F5F0204C25C}">
      <dgm:prSet/>
      <dgm:spPr/>
    </dgm:pt>
    <dgm:pt modelId="{ED23B4BA-FEEB-4FD4-8035-E2D7EBC80764}" type="sibTrans" cxnId="{657EDCA5-226E-4593-9A1B-5F5F0204C25C}">
      <dgm:prSet/>
      <dgm:spPr/>
    </dgm:pt>
    <dgm:pt modelId="{FF8F2E93-DBED-40A1-A3EB-E1645041B8DB}">
      <dgm:prSet phldr="0"/>
      <dgm:spPr/>
      <dgm:t>
        <a:bodyPr/>
        <a:lstStyle/>
        <a:p>
          <a:pPr rtl="0"/>
          <a:r>
            <a:rPr lang="en-US" dirty="0">
              <a:latin typeface="Gill Sans MT"/>
            </a:rPr>
            <a:t>Identify tools to support trust-building, continuous improvement, and accountability</a:t>
          </a:r>
        </a:p>
      </dgm:t>
    </dgm:pt>
    <dgm:pt modelId="{5447FCBC-76EA-484B-ADF7-266E7C85C3DD}" type="parTrans" cxnId="{98800438-DA71-4DED-B626-72C19D1A85A5}">
      <dgm:prSet/>
      <dgm:spPr/>
    </dgm:pt>
    <dgm:pt modelId="{42809E0D-78DC-4609-ACB1-7922A520ADDA}" type="sibTrans" cxnId="{98800438-DA71-4DED-B626-72C19D1A85A5}">
      <dgm:prSet/>
      <dgm:spPr/>
    </dgm:pt>
    <dgm:pt modelId="{B6E06ABF-AAAB-43CE-837F-4631550134A7}" type="pres">
      <dgm:prSet presAssocID="{89C8D615-B2C9-44B1-A123-2C291CF31D92}" presName="Name0" presStyleCnt="0">
        <dgm:presLayoutVars>
          <dgm:dir/>
          <dgm:animLvl val="lvl"/>
          <dgm:resizeHandles val="exact"/>
        </dgm:presLayoutVars>
      </dgm:prSet>
      <dgm:spPr/>
    </dgm:pt>
    <dgm:pt modelId="{F8854D41-3C60-4D54-B54C-79F41D8374F3}" type="pres">
      <dgm:prSet presAssocID="{A2270F51-3870-4276-9174-55DE3CBDD72A}" presName="linNode" presStyleCnt="0"/>
      <dgm:spPr/>
    </dgm:pt>
    <dgm:pt modelId="{4E210F44-D5CA-45CB-8CE9-F9247247A9C2}" type="pres">
      <dgm:prSet presAssocID="{A2270F51-3870-4276-9174-55DE3CBDD72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0905D41-0037-4213-B341-30124C512E79}" type="pres">
      <dgm:prSet presAssocID="{A2270F51-3870-4276-9174-55DE3CBDD72A}" presName="descendantText" presStyleLbl="alignAccFollowNode1" presStyleIdx="0" presStyleCnt="2">
        <dgm:presLayoutVars>
          <dgm:bulletEnabled val="1"/>
        </dgm:presLayoutVars>
      </dgm:prSet>
      <dgm:spPr/>
    </dgm:pt>
    <dgm:pt modelId="{1F49B440-64CA-402F-BB48-8651603B4EED}" type="pres">
      <dgm:prSet presAssocID="{288FD336-9664-43EA-8FA2-2942D8AD346E}" presName="sp" presStyleCnt="0"/>
      <dgm:spPr/>
    </dgm:pt>
    <dgm:pt modelId="{B6ACEA13-CB90-48AD-8DB7-ABFFFA5C56C8}" type="pres">
      <dgm:prSet presAssocID="{3282F9D8-E187-4277-97CF-984AD8C34206}" presName="linNode" presStyleCnt="0"/>
      <dgm:spPr/>
    </dgm:pt>
    <dgm:pt modelId="{E61CDA85-4658-4E7B-AD4A-51C09B8CAFDD}" type="pres">
      <dgm:prSet presAssocID="{3282F9D8-E187-4277-97CF-984AD8C3420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991A8C6-F05C-42E6-A0F1-8205BBA9346C}" type="pres">
      <dgm:prSet presAssocID="{3282F9D8-E187-4277-97CF-984AD8C3420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6F9400C-1883-4CBB-934C-2C9650F25A9E}" type="presOf" srcId="{3282F9D8-E187-4277-97CF-984AD8C34206}" destId="{E61CDA85-4658-4E7B-AD4A-51C09B8CAFDD}" srcOrd="0" destOrd="0" presId="urn:microsoft.com/office/officeart/2005/8/layout/vList5"/>
    <dgm:cxn modelId="{00623216-D247-4F7E-84A1-A51BBC998818}" type="presOf" srcId="{C0CFD674-D6CC-4D01-897C-4B98F54EFBA1}" destId="{40905D41-0037-4213-B341-30124C512E79}" srcOrd="0" destOrd="0" presId="urn:microsoft.com/office/officeart/2005/8/layout/vList5"/>
    <dgm:cxn modelId="{A02C7333-1EA1-4C17-81E8-FEACD4C6C650}" type="presOf" srcId="{89C8D615-B2C9-44B1-A123-2C291CF31D92}" destId="{B6E06ABF-AAAB-43CE-837F-4631550134A7}" srcOrd="0" destOrd="0" presId="urn:microsoft.com/office/officeart/2005/8/layout/vList5"/>
    <dgm:cxn modelId="{98800438-DA71-4DED-B626-72C19D1A85A5}" srcId="{3282F9D8-E187-4277-97CF-984AD8C34206}" destId="{FF8F2E93-DBED-40A1-A3EB-E1645041B8DB}" srcOrd="0" destOrd="0" parTransId="{5447FCBC-76EA-484B-ADF7-266E7C85C3DD}" sibTransId="{42809E0D-78DC-4609-ACB1-7922A520ADDA}"/>
    <dgm:cxn modelId="{36550F5E-20B3-439B-AA8E-E1A2AF6B90EA}" type="presOf" srcId="{FF8F2E93-DBED-40A1-A3EB-E1645041B8DB}" destId="{2991A8C6-F05C-42E6-A0F1-8205BBA9346C}" srcOrd="0" destOrd="0" presId="urn:microsoft.com/office/officeart/2005/8/layout/vList5"/>
    <dgm:cxn modelId="{9FDDD342-3E1B-4982-9798-0BF7CC2B6E1F}" srcId="{89C8D615-B2C9-44B1-A123-2C291CF31D92}" destId="{A2270F51-3870-4276-9174-55DE3CBDD72A}" srcOrd="0" destOrd="0" parTransId="{51C0AAB5-D54E-4D9B-83B3-33AF38278245}" sibTransId="{288FD336-9664-43EA-8FA2-2942D8AD346E}"/>
    <dgm:cxn modelId="{AEC2A89B-CCF1-46A9-B97C-7CC65796D044}" srcId="{89C8D615-B2C9-44B1-A123-2C291CF31D92}" destId="{3282F9D8-E187-4277-97CF-984AD8C34206}" srcOrd="1" destOrd="0" parTransId="{F80A3B55-1507-46B2-B04D-BE0895BCC372}" sibTransId="{A6AE0009-E22C-4F3B-B9B7-91E65CEC0E29}"/>
    <dgm:cxn modelId="{657EDCA5-226E-4593-9A1B-5F5F0204C25C}" srcId="{A2270F51-3870-4276-9174-55DE3CBDD72A}" destId="{C0CFD674-D6CC-4D01-897C-4B98F54EFBA1}" srcOrd="0" destOrd="0" parTransId="{B6446E3B-DB21-41E5-8033-89D35F451B47}" sibTransId="{ED23B4BA-FEEB-4FD4-8035-E2D7EBC80764}"/>
    <dgm:cxn modelId="{33A4BEAF-BD22-4C30-A86D-BD4C70898FEC}" type="presOf" srcId="{A2270F51-3870-4276-9174-55DE3CBDD72A}" destId="{4E210F44-D5CA-45CB-8CE9-F9247247A9C2}" srcOrd="0" destOrd="0" presId="urn:microsoft.com/office/officeart/2005/8/layout/vList5"/>
    <dgm:cxn modelId="{8905FD77-0888-4E43-944C-60D8862DF3D5}" type="presParOf" srcId="{B6E06ABF-AAAB-43CE-837F-4631550134A7}" destId="{F8854D41-3C60-4D54-B54C-79F41D8374F3}" srcOrd="0" destOrd="0" presId="urn:microsoft.com/office/officeart/2005/8/layout/vList5"/>
    <dgm:cxn modelId="{9733A055-163A-42CC-B1F7-0ADFAC1AA11F}" type="presParOf" srcId="{F8854D41-3C60-4D54-B54C-79F41D8374F3}" destId="{4E210F44-D5CA-45CB-8CE9-F9247247A9C2}" srcOrd="0" destOrd="0" presId="urn:microsoft.com/office/officeart/2005/8/layout/vList5"/>
    <dgm:cxn modelId="{578E2B3A-6380-4B00-A86C-2BE04E9C7005}" type="presParOf" srcId="{F8854D41-3C60-4D54-B54C-79F41D8374F3}" destId="{40905D41-0037-4213-B341-30124C512E79}" srcOrd="1" destOrd="0" presId="urn:microsoft.com/office/officeart/2005/8/layout/vList5"/>
    <dgm:cxn modelId="{466F1521-CA2A-432C-8D76-33C1B946BB51}" type="presParOf" srcId="{B6E06ABF-AAAB-43CE-837F-4631550134A7}" destId="{1F49B440-64CA-402F-BB48-8651603B4EED}" srcOrd="1" destOrd="0" presId="urn:microsoft.com/office/officeart/2005/8/layout/vList5"/>
    <dgm:cxn modelId="{ACCD142D-B0C4-4D6B-B5F4-E1186A968FAD}" type="presParOf" srcId="{B6E06ABF-AAAB-43CE-837F-4631550134A7}" destId="{B6ACEA13-CB90-48AD-8DB7-ABFFFA5C56C8}" srcOrd="2" destOrd="0" presId="urn:microsoft.com/office/officeart/2005/8/layout/vList5"/>
    <dgm:cxn modelId="{B6F9D2CB-C3BF-49D4-8DB1-D90CE9A7918B}" type="presParOf" srcId="{B6ACEA13-CB90-48AD-8DB7-ABFFFA5C56C8}" destId="{E61CDA85-4658-4E7B-AD4A-51C09B8CAFDD}" srcOrd="0" destOrd="0" presId="urn:microsoft.com/office/officeart/2005/8/layout/vList5"/>
    <dgm:cxn modelId="{7ED1B635-F61F-4F1C-91A6-4C530AA8AFC6}" type="presParOf" srcId="{B6ACEA13-CB90-48AD-8DB7-ABFFFA5C56C8}" destId="{2991A8C6-F05C-42E6-A0F1-8205BBA934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85130-9F19-4018-A112-41308AA10CA9}" type="doc">
      <dgm:prSet loTypeId="urn:microsoft.com/office/officeart/2005/8/layout/hList6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95DB42-386E-47D3-9F14-6DA3D140FC2B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Independent/Other</a:t>
          </a:r>
        </a:p>
      </dgm:t>
    </dgm:pt>
    <dgm:pt modelId="{369E4124-5012-4BA7-8F93-79CB8B183E63}" type="parTrans" cxnId="{4691FCE3-96F9-42AC-8FAD-074F6658AD66}">
      <dgm:prSet/>
      <dgm:spPr/>
      <dgm:t>
        <a:bodyPr/>
        <a:lstStyle/>
        <a:p>
          <a:endParaRPr lang="en-US"/>
        </a:p>
      </dgm:t>
    </dgm:pt>
    <dgm:pt modelId="{FC6288E8-4D06-4481-98BB-07A5367818B2}" type="sibTrans" cxnId="{4691FCE3-96F9-42AC-8FAD-074F6658AD66}">
      <dgm:prSet/>
      <dgm:spPr/>
      <dgm:t>
        <a:bodyPr/>
        <a:lstStyle/>
        <a:p>
          <a:endParaRPr lang="en-US"/>
        </a:p>
      </dgm:t>
    </dgm:pt>
    <dgm:pt modelId="{1E716A79-BB9B-44E3-B4BE-7AF1A5323E55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Partners</a:t>
          </a:r>
          <a:r>
            <a:rPr lang="en-US" dirty="0"/>
            <a:t> operating “side by side.” They may recognize each other’s value but mostly “stay out of each other’s business.”</a:t>
          </a:r>
        </a:p>
      </dgm:t>
    </dgm:pt>
    <dgm:pt modelId="{39AF361B-BAF4-4CBD-BB40-C1A3E420A0A3}" type="parTrans" cxnId="{B43EEEFC-9069-4B97-8C99-CBE3573C39F0}">
      <dgm:prSet/>
      <dgm:spPr/>
      <dgm:t>
        <a:bodyPr/>
        <a:lstStyle/>
        <a:p>
          <a:endParaRPr lang="en-US"/>
        </a:p>
      </dgm:t>
    </dgm:pt>
    <dgm:pt modelId="{1FA4DAC8-2AB4-4E61-9E66-5A243AC5CED5}" type="sibTrans" cxnId="{B43EEEFC-9069-4B97-8C99-CBE3573C39F0}">
      <dgm:prSet/>
      <dgm:spPr/>
      <dgm:t>
        <a:bodyPr/>
        <a:lstStyle/>
        <a:p>
          <a:endParaRPr lang="en-US"/>
        </a:p>
      </dgm:t>
    </dgm:pt>
    <dgm:pt modelId="{1470C12A-1EEC-424E-BB0B-B55859CC48DE}">
      <dgm:prSet phldrT="[Text]" phldr="0"/>
      <dgm:spPr/>
      <dgm:t>
        <a:bodyPr/>
        <a:lstStyle/>
        <a:p>
          <a:r>
            <a:rPr lang="en-US" dirty="0">
              <a:latin typeface="Gill Sans MT"/>
            </a:rPr>
            <a:t>Collaborative</a:t>
          </a:r>
        </a:p>
      </dgm:t>
    </dgm:pt>
    <dgm:pt modelId="{169DC7A3-3B45-4E67-B191-942A5658777E}" type="parTrans" cxnId="{4C1BCA83-AF36-4ABC-A59F-952BE1873866}">
      <dgm:prSet/>
      <dgm:spPr/>
      <dgm:t>
        <a:bodyPr/>
        <a:lstStyle/>
        <a:p>
          <a:endParaRPr lang="en-US"/>
        </a:p>
      </dgm:t>
    </dgm:pt>
    <dgm:pt modelId="{BD1E33BE-78AA-461F-995C-F0DAA62014BF}" type="sibTrans" cxnId="{4C1BCA83-AF36-4ABC-A59F-952BE1873866}">
      <dgm:prSet/>
      <dgm:spPr/>
      <dgm:t>
        <a:bodyPr/>
        <a:lstStyle/>
        <a:p>
          <a:endParaRPr lang="en-US"/>
        </a:p>
      </dgm:t>
    </dgm:pt>
    <dgm:pt modelId="{9552B241-C9F3-4049-909C-AC90C4CA5FDA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Partners</a:t>
          </a:r>
          <a:r>
            <a:rPr lang="en-US" dirty="0"/>
            <a:t> working jointly together on a program or programs towards a shared goal. Partners recognize that all have an important role to play in supporting youth.</a:t>
          </a:r>
        </a:p>
      </dgm:t>
    </dgm:pt>
    <dgm:pt modelId="{BFA6EE3F-34B6-41E4-A8C8-C3A0A6449BE0}" type="parTrans" cxnId="{E27E17C9-9450-4119-9A7C-CC23FE0F30CC}">
      <dgm:prSet/>
      <dgm:spPr/>
      <dgm:t>
        <a:bodyPr/>
        <a:lstStyle/>
        <a:p>
          <a:endParaRPr lang="en-US"/>
        </a:p>
      </dgm:t>
    </dgm:pt>
    <dgm:pt modelId="{717921C7-3F64-4BCD-A94E-27322C57E414}" type="sibTrans" cxnId="{E27E17C9-9450-4119-9A7C-CC23FE0F30CC}">
      <dgm:prSet/>
      <dgm:spPr/>
      <dgm:t>
        <a:bodyPr/>
        <a:lstStyle/>
        <a:p>
          <a:endParaRPr lang="en-US"/>
        </a:p>
      </dgm:t>
    </dgm:pt>
    <dgm:pt modelId="{DE65E0F0-D1EF-45A9-9356-1D96C0248F28}">
      <dgm:prSet phldrT="[Text]" phldr="0"/>
      <dgm:spPr/>
      <dgm:t>
        <a:bodyPr/>
        <a:lstStyle/>
        <a:p>
          <a:r>
            <a:rPr lang="en-US" dirty="0">
              <a:latin typeface="Gill Sans MT"/>
            </a:rPr>
            <a:t>Integrated</a:t>
          </a:r>
        </a:p>
      </dgm:t>
    </dgm:pt>
    <dgm:pt modelId="{F8C2CE6A-5515-47A6-AB04-3E6C1A10C8E9}" type="parTrans" cxnId="{1016F96E-AF53-4D73-BE17-0F2BBA6D8705}">
      <dgm:prSet/>
      <dgm:spPr/>
      <dgm:t>
        <a:bodyPr/>
        <a:lstStyle/>
        <a:p>
          <a:endParaRPr lang="en-US"/>
        </a:p>
      </dgm:t>
    </dgm:pt>
    <dgm:pt modelId="{2352A6C6-638D-4D95-B9D5-708D2D9DCA0A}" type="sibTrans" cxnId="{1016F96E-AF53-4D73-BE17-0F2BBA6D8705}">
      <dgm:prSet/>
      <dgm:spPr/>
      <dgm:t>
        <a:bodyPr/>
        <a:lstStyle/>
        <a:p>
          <a:endParaRPr lang="en-US"/>
        </a:p>
      </dgm:t>
    </dgm:pt>
    <dgm:pt modelId="{F5363FA7-3ADF-4BB8-93AF-4E7A40607C6A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Partners</a:t>
          </a:r>
          <a:r>
            <a:rPr lang="en-US" dirty="0"/>
            <a:t> that work together to set goals, make decisions, and evaluate shared programs and their partnership. </a:t>
          </a:r>
        </a:p>
      </dgm:t>
    </dgm:pt>
    <dgm:pt modelId="{675D5447-214E-44AC-A570-9A30A61DB1B6}" type="parTrans" cxnId="{509D520D-F338-4038-ADF3-14E5449B8B4C}">
      <dgm:prSet/>
      <dgm:spPr/>
      <dgm:t>
        <a:bodyPr/>
        <a:lstStyle/>
        <a:p>
          <a:endParaRPr lang="en-US"/>
        </a:p>
      </dgm:t>
    </dgm:pt>
    <dgm:pt modelId="{A1A4BC1F-D5AC-43EC-B65C-904141B454BE}" type="sibTrans" cxnId="{509D520D-F338-4038-ADF3-14E5449B8B4C}">
      <dgm:prSet/>
      <dgm:spPr/>
      <dgm:t>
        <a:bodyPr/>
        <a:lstStyle/>
        <a:p>
          <a:endParaRPr lang="en-US"/>
        </a:p>
      </dgm:t>
    </dgm:pt>
    <dgm:pt modelId="{192D1B83-F122-4D15-8689-97AF6B2F3258}">
      <dgm:prSet phldr="0"/>
      <dgm:spPr/>
      <dgm:t>
        <a:bodyPr/>
        <a:lstStyle/>
        <a:p>
          <a:r>
            <a:rPr lang="en-US" dirty="0">
              <a:latin typeface="Gill Sans MT"/>
            </a:rPr>
            <a:t>Cooperative</a:t>
          </a:r>
        </a:p>
      </dgm:t>
    </dgm:pt>
    <dgm:pt modelId="{FBE3612A-2BF8-4FF9-AF27-EB7D4698D9C5}" type="parTrans" cxnId="{11C4700A-BE3C-4730-892B-F7A8F58022F6}">
      <dgm:prSet/>
      <dgm:spPr/>
    </dgm:pt>
    <dgm:pt modelId="{C0C2A17B-9F7C-4C0B-9218-8B9C31DC92E4}" type="sibTrans" cxnId="{11C4700A-BE3C-4730-892B-F7A8F58022F6}">
      <dgm:prSet/>
      <dgm:spPr/>
    </dgm:pt>
    <dgm:pt modelId="{264AC687-EE4F-4B79-8AF1-D7C464BD1800}">
      <dgm:prSet phldr="0"/>
      <dgm:spPr/>
      <dgm:t>
        <a:bodyPr/>
        <a:lstStyle/>
        <a:p>
          <a:pPr rtl="0"/>
          <a:r>
            <a:rPr lang="en-US" dirty="0">
              <a:latin typeface="Gill Sans MT"/>
            </a:rPr>
            <a:t>Relationship is typically transactional, such as an exchange of resources.</a:t>
          </a:r>
        </a:p>
      </dgm:t>
    </dgm:pt>
    <dgm:pt modelId="{8C5BE8B4-59FB-4732-8D31-81B5C5FF8B5C}" type="parTrans" cxnId="{2E6EC1C9-3486-4B44-A2E9-E2454B729691}">
      <dgm:prSet/>
      <dgm:spPr/>
    </dgm:pt>
    <dgm:pt modelId="{553F6CF8-5501-4F19-B9F3-BD848BE12FF6}" type="sibTrans" cxnId="{2E6EC1C9-3486-4B44-A2E9-E2454B729691}">
      <dgm:prSet/>
      <dgm:spPr/>
    </dgm:pt>
    <dgm:pt modelId="{1157E7A2-9F3D-44E2-B5CA-713C6FEB18AC}" type="pres">
      <dgm:prSet presAssocID="{61B85130-9F19-4018-A112-41308AA10CA9}" presName="Name0" presStyleCnt="0">
        <dgm:presLayoutVars>
          <dgm:dir/>
          <dgm:resizeHandles val="exact"/>
        </dgm:presLayoutVars>
      </dgm:prSet>
      <dgm:spPr/>
    </dgm:pt>
    <dgm:pt modelId="{DB824FEC-E5F8-4959-BD10-337F47CFAD46}" type="pres">
      <dgm:prSet presAssocID="{D595DB42-386E-47D3-9F14-6DA3D140FC2B}" presName="node" presStyleLbl="node1" presStyleIdx="0" presStyleCnt="4">
        <dgm:presLayoutVars>
          <dgm:bulletEnabled val="1"/>
        </dgm:presLayoutVars>
      </dgm:prSet>
      <dgm:spPr/>
    </dgm:pt>
    <dgm:pt modelId="{E38309A1-DEB5-4829-B1D3-9936D9BC3C80}" type="pres">
      <dgm:prSet presAssocID="{FC6288E8-4D06-4481-98BB-07A5367818B2}" presName="sibTrans" presStyleCnt="0"/>
      <dgm:spPr/>
    </dgm:pt>
    <dgm:pt modelId="{4C2A1087-CEE2-4619-A43C-8D2586BFFDC4}" type="pres">
      <dgm:prSet presAssocID="{192D1B83-F122-4D15-8689-97AF6B2F3258}" presName="node" presStyleLbl="node1" presStyleIdx="1" presStyleCnt="4">
        <dgm:presLayoutVars>
          <dgm:bulletEnabled val="1"/>
        </dgm:presLayoutVars>
      </dgm:prSet>
      <dgm:spPr/>
    </dgm:pt>
    <dgm:pt modelId="{01A0ACE3-CC74-4C9F-9676-D548AE58B511}" type="pres">
      <dgm:prSet presAssocID="{C0C2A17B-9F7C-4C0B-9218-8B9C31DC92E4}" presName="sibTrans" presStyleCnt="0"/>
      <dgm:spPr/>
    </dgm:pt>
    <dgm:pt modelId="{B8B91A94-8AFE-4C01-9352-4AB584E5AC0A}" type="pres">
      <dgm:prSet presAssocID="{1470C12A-1EEC-424E-BB0B-B55859CC48DE}" presName="node" presStyleLbl="node1" presStyleIdx="2" presStyleCnt="4">
        <dgm:presLayoutVars>
          <dgm:bulletEnabled val="1"/>
        </dgm:presLayoutVars>
      </dgm:prSet>
      <dgm:spPr/>
    </dgm:pt>
    <dgm:pt modelId="{F66E7318-344B-4F5F-A7E3-A4C1D95D619D}" type="pres">
      <dgm:prSet presAssocID="{BD1E33BE-78AA-461F-995C-F0DAA62014BF}" presName="sibTrans" presStyleCnt="0"/>
      <dgm:spPr/>
    </dgm:pt>
    <dgm:pt modelId="{D6F9D4ED-C086-493D-AA2F-1A5C688F0D1F}" type="pres">
      <dgm:prSet presAssocID="{DE65E0F0-D1EF-45A9-9356-1D96C0248F28}" presName="node" presStyleLbl="node1" presStyleIdx="3" presStyleCnt="4">
        <dgm:presLayoutVars>
          <dgm:bulletEnabled val="1"/>
        </dgm:presLayoutVars>
      </dgm:prSet>
      <dgm:spPr/>
    </dgm:pt>
  </dgm:ptLst>
  <dgm:cxnLst>
    <dgm:cxn modelId="{11C4700A-BE3C-4730-892B-F7A8F58022F6}" srcId="{61B85130-9F19-4018-A112-41308AA10CA9}" destId="{192D1B83-F122-4D15-8689-97AF6B2F3258}" srcOrd="1" destOrd="0" parTransId="{FBE3612A-2BF8-4FF9-AF27-EB7D4698D9C5}" sibTransId="{C0C2A17B-9F7C-4C0B-9218-8B9C31DC92E4}"/>
    <dgm:cxn modelId="{509D520D-F338-4038-ADF3-14E5449B8B4C}" srcId="{DE65E0F0-D1EF-45A9-9356-1D96C0248F28}" destId="{F5363FA7-3ADF-4BB8-93AF-4E7A40607C6A}" srcOrd="0" destOrd="0" parTransId="{675D5447-214E-44AC-A570-9A30A61DB1B6}" sibTransId="{A1A4BC1F-D5AC-43EC-B65C-904141B454BE}"/>
    <dgm:cxn modelId="{E4892311-E420-4EA8-B6F5-2C80BC8E3E32}" type="presOf" srcId="{264AC687-EE4F-4B79-8AF1-D7C464BD1800}" destId="{DB824FEC-E5F8-4959-BD10-337F47CFAD46}" srcOrd="0" destOrd="1" presId="urn:microsoft.com/office/officeart/2005/8/layout/hList6"/>
    <dgm:cxn modelId="{91CC642B-15E1-41CD-BEEE-D6CF499B93D6}" type="presOf" srcId="{D595DB42-386E-47D3-9F14-6DA3D140FC2B}" destId="{DB824FEC-E5F8-4959-BD10-337F47CFAD46}" srcOrd="0" destOrd="0" presId="urn:microsoft.com/office/officeart/2005/8/layout/hList6"/>
    <dgm:cxn modelId="{D2E5A263-5CA4-4511-8CCC-F27D90DCCF2E}" type="presOf" srcId="{9552B241-C9F3-4049-909C-AC90C4CA5FDA}" destId="{B8B91A94-8AFE-4C01-9352-4AB584E5AC0A}" srcOrd="0" destOrd="1" presId="urn:microsoft.com/office/officeart/2005/8/layout/hList6"/>
    <dgm:cxn modelId="{37FD0048-DE5B-46A4-9870-20C03236F4FB}" type="presOf" srcId="{1470C12A-1EEC-424E-BB0B-B55859CC48DE}" destId="{B8B91A94-8AFE-4C01-9352-4AB584E5AC0A}" srcOrd="0" destOrd="0" presId="urn:microsoft.com/office/officeart/2005/8/layout/hList6"/>
    <dgm:cxn modelId="{5BB2594A-93C7-4BEC-8385-AD8077885342}" type="presOf" srcId="{61B85130-9F19-4018-A112-41308AA10CA9}" destId="{1157E7A2-9F3D-44E2-B5CA-713C6FEB18AC}" srcOrd="0" destOrd="0" presId="urn:microsoft.com/office/officeart/2005/8/layout/hList6"/>
    <dgm:cxn modelId="{1016F96E-AF53-4D73-BE17-0F2BBA6D8705}" srcId="{61B85130-9F19-4018-A112-41308AA10CA9}" destId="{DE65E0F0-D1EF-45A9-9356-1D96C0248F28}" srcOrd="3" destOrd="0" parTransId="{F8C2CE6A-5515-47A6-AB04-3E6C1A10C8E9}" sibTransId="{2352A6C6-638D-4D95-B9D5-708D2D9DCA0A}"/>
    <dgm:cxn modelId="{4ADAF257-00F8-403B-9D97-986238631D9E}" type="presOf" srcId="{DE65E0F0-D1EF-45A9-9356-1D96C0248F28}" destId="{D6F9D4ED-C086-493D-AA2F-1A5C688F0D1F}" srcOrd="0" destOrd="0" presId="urn:microsoft.com/office/officeart/2005/8/layout/hList6"/>
    <dgm:cxn modelId="{4C1BCA83-AF36-4ABC-A59F-952BE1873866}" srcId="{61B85130-9F19-4018-A112-41308AA10CA9}" destId="{1470C12A-1EEC-424E-BB0B-B55859CC48DE}" srcOrd="2" destOrd="0" parTransId="{169DC7A3-3B45-4E67-B191-942A5658777E}" sibTransId="{BD1E33BE-78AA-461F-995C-F0DAA62014BF}"/>
    <dgm:cxn modelId="{D36E0788-7816-43C9-971C-E99E7D9A28C3}" type="presOf" srcId="{1E716A79-BB9B-44E3-B4BE-7AF1A5323E55}" destId="{4C2A1087-CEE2-4619-A43C-8D2586BFFDC4}" srcOrd="0" destOrd="1" presId="urn:microsoft.com/office/officeart/2005/8/layout/hList6"/>
    <dgm:cxn modelId="{744FBC89-C5D6-4E97-AE03-ECFE01F943EC}" type="presOf" srcId="{192D1B83-F122-4D15-8689-97AF6B2F3258}" destId="{4C2A1087-CEE2-4619-A43C-8D2586BFFDC4}" srcOrd="0" destOrd="0" presId="urn:microsoft.com/office/officeart/2005/8/layout/hList6"/>
    <dgm:cxn modelId="{2878F2A5-69B6-4370-BA4B-B66362B157F4}" type="presOf" srcId="{F5363FA7-3ADF-4BB8-93AF-4E7A40607C6A}" destId="{D6F9D4ED-C086-493D-AA2F-1A5C688F0D1F}" srcOrd="0" destOrd="1" presId="urn:microsoft.com/office/officeart/2005/8/layout/hList6"/>
    <dgm:cxn modelId="{E27E17C9-9450-4119-9A7C-CC23FE0F30CC}" srcId="{1470C12A-1EEC-424E-BB0B-B55859CC48DE}" destId="{9552B241-C9F3-4049-909C-AC90C4CA5FDA}" srcOrd="0" destOrd="0" parTransId="{BFA6EE3F-34B6-41E4-A8C8-C3A0A6449BE0}" sibTransId="{717921C7-3F64-4BCD-A94E-27322C57E414}"/>
    <dgm:cxn modelId="{2E6EC1C9-3486-4B44-A2E9-E2454B729691}" srcId="{D595DB42-386E-47D3-9F14-6DA3D140FC2B}" destId="{264AC687-EE4F-4B79-8AF1-D7C464BD1800}" srcOrd="0" destOrd="0" parTransId="{8C5BE8B4-59FB-4732-8D31-81B5C5FF8B5C}" sibTransId="{553F6CF8-5501-4F19-B9F3-BD848BE12FF6}"/>
    <dgm:cxn modelId="{4691FCE3-96F9-42AC-8FAD-074F6658AD66}" srcId="{61B85130-9F19-4018-A112-41308AA10CA9}" destId="{D595DB42-386E-47D3-9F14-6DA3D140FC2B}" srcOrd="0" destOrd="0" parTransId="{369E4124-5012-4BA7-8F93-79CB8B183E63}" sibTransId="{FC6288E8-4D06-4481-98BB-07A5367818B2}"/>
    <dgm:cxn modelId="{B43EEEFC-9069-4B97-8C99-CBE3573C39F0}" srcId="{192D1B83-F122-4D15-8689-97AF6B2F3258}" destId="{1E716A79-BB9B-44E3-B4BE-7AF1A5323E55}" srcOrd="0" destOrd="0" parTransId="{39AF361B-BAF4-4CBD-BB40-C1A3E420A0A3}" sibTransId="{1FA4DAC8-2AB4-4E61-9E66-5A243AC5CED5}"/>
    <dgm:cxn modelId="{22AF6111-7597-4A64-9A85-4469973DB652}" type="presParOf" srcId="{1157E7A2-9F3D-44E2-B5CA-713C6FEB18AC}" destId="{DB824FEC-E5F8-4959-BD10-337F47CFAD46}" srcOrd="0" destOrd="0" presId="urn:microsoft.com/office/officeart/2005/8/layout/hList6"/>
    <dgm:cxn modelId="{028D5DE1-65E8-49B4-9CCC-A0C5D942DE67}" type="presParOf" srcId="{1157E7A2-9F3D-44E2-B5CA-713C6FEB18AC}" destId="{E38309A1-DEB5-4829-B1D3-9936D9BC3C80}" srcOrd="1" destOrd="0" presId="urn:microsoft.com/office/officeart/2005/8/layout/hList6"/>
    <dgm:cxn modelId="{462BE601-D251-4455-85E2-B191A0FBC1C7}" type="presParOf" srcId="{1157E7A2-9F3D-44E2-B5CA-713C6FEB18AC}" destId="{4C2A1087-CEE2-4619-A43C-8D2586BFFDC4}" srcOrd="2" destOrd="0" presId="urn:microsoft.com/office/officeart/2005/8/layout/hList6"/>
    <dgm:cxn modelId="{DE25834F-DBD3-49E9-949D-2AF548985103}" type="presParOf" srcId="{1157E7A2-9F3D-44E2-B5CA-713C6FEB18AC}" destId="{01A0ACE3-CC74-4C9F-9676-D548AE58B511}" srcOrd="3" destOrd="0" presId="urn:microsoft.com/office/officeart/2005/8/layout/hList6"/>
    <dgm:cxn modelId="{EA8585A8-5210-4E3E-BA16-D7AD3E3AC33D}" type="presParOf" srcId="{1157E7A2-9F3D-44E2-B5CA-713C6FEB18AC}" destId="{B8B91A94-8AFE-4C01-9352-4AB584E5AC0A}" srcOrd="4" destOrd="0" presId="urn:microsoft.com/office/officeart/2005/8/layout/hList6"/>
    <dgm:cxn modelId="{EDFEE2CD-80AA-4F55-BC2D-7E76F997DB10}" type="presParOf" srcId="{1157E7A2-9F3D-44E2-B5CA-713C6FEB18AC}" destId="{F66E7318-344B-4F5F-A7E3-A4C1D95D619D}" srcOrd="5" destOrd="0" presId="urn:microsoft.com/office/officeart/2005/8/layout/hList6"/>
    <dgm:cxn modelId="{C783BE99-3175-4C92-AD7D-068A9ED88316}" type="presParOf" srcId="{1157E7A2-9F3D-44E2-B5CA-713C6FEB18AC}" destId="{D6F9D4ED-C086-493D-AA2F-1A5C688F0D1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85130-9F19-4018-A112-41308AA10CA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95DB42-386E-47D3-9F14-6DA3D140FC2B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Independent/Other</a:t>
          </a:r>
        </a:p>
      </dgm:t>
    </dgm:pt>
    <dgm:pt modelId="{369E4124-5012-4BA7-8F93-79CB8B183E63}" type="parTrans" cxnId="{4691FCE3-96F9-42AC-8FAD-074F6658AD66}">
      <dgm:prSet/>
      <dgm:spPr/>
      <dgm:t>
        <a:bodyPr/>
        <a:lstStyle/>
        <a:p>
          <a:endParaRPr lang="en-US"/>
        </a:p>
      </dgm:t>
    </dgm:pt>
    <dgm:pt modelId="{FC6288E8-4D06-4481-98BB-07A5367818B2}" type="sibTrans" cxnId="{4691FCE3-96F9-42AC-8FAD-074F6658AD66}">
      <dgm:prSet/>
      <dgm:spPr/>
      <dgm:t>
        <a:bodyPr/>
        <a:lstStyle/>
        <a:p>
          <a:endParaRPr lang="en-US"/>
        </a:p>
      </dgm:t>
    </dgm:pt>
    <dgm:pt modelId="{1E716A79-BB9B-44E3-B4BE-7AF1A5323E55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Communication focused on partnership set-up and end-of-program/cycle. Each organization decides how and what to communicate.</a:t>
          </a:r>
          <a:endParaRPr lang="en-US" dirty="0"/>
        </a:p>
      </dgm:t>
    </dgm:pt>
    <dgm:pt modelId="{39AF361B-BAF4-4CBD-BB40-C1A3E420A0A3}" type="parTrans" cxnId="{B43EEEFC-9069-4B97-8C99-CBE3573C39F0}">
      <dgm:prSet/>
      <dgm:spPr/>
      <dgm:t>
        <a:bodyPr/>
        <a:lstStyle/>
        <a:p>
          <a:endParaRPr lang="en-US"/>
        </a:p>
      </dgm:t>
    </dgm:pt>
    <dgm:pt modelId="{1FA4DAC8-2AB4-4E61-9E66-5A243AC5CED5}" type="sibTrans" cxnId="{B43EEEFC-9069-4B97-8C99-CBE3573C39F0}">
      <dgm:prSet/>
      <dgm:spPr/>
      <dgm:t>
        <a:bodyPr/>
        <a:lstStyle/>
        <a:p>
          <a:endParaRPr lang="en-US"/>
        </a:p>
      </dgm:t>
    </dgm:pt>
    <dgm:pt modelId="{1470C12A-1EEC-424E-BB0B-B55859CC48DE}">
      <dgm:prSet phldrT="[Text]" phldr="0"/>
      <dgm:spPr/>
      <dgm:t>
        <a:bodyPr/>
        <a:lstStyle/>
        <a:p>
          <a:r>
            <a:rPr lang="en-US" dirty="0">
              <a:latin typeface="Gill Sans MT"/>
            </a:rPr>
            <a:t>Collaborative</a:t>
          </a:r>
        </a:p>
      </dgm:t>
    </dgm:pt>
    <dgm:pt modelId="{169DC7A3-3B45-4E67-B191-942A5658777E}" type="parTrans" cxnId="{4C1BCA83-AF36-4ABC-A59F-952BE1873866}">
      <dgm:prSet/>
      <dgm:spPr/>
      <dgm:t>
        <a:bodyPr/>
        <a:lstStyle/>
        <a:p>
          <a:endParaRPr lang="en-US"/>
        </a:p>
      </dgm:t>
    </dgm:pt>
    <dgm:pt modelId="{BD1E33BE-78AA-461F-995C-F0DAA62014BF}" type="sibTrans" cxnId="{4C1BCA83-AF36-4ABC-A59F-952BE1873866}">
      <dgm:prSet/>
      <dgm:spPr/>
      <dgm:t>
        <a:bodyPr/>
        <a:lstStyle/>
        <a:p>
          <a:endParaRPr lang="en-US"/>
        </a:p>
      </dgm:t>
    </dgm:pt>
    <dgm:pt modelId="{9552B241-C9F3-4049-909C-AC90C4CA5FDA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Communication around shared goals, meeting community needs. Explicit agreements around communications – e.g. meeting frequency. Contribute to each other's public communications.</a:t>
          </a:r>
          <a:endParaRPr lang="en-US" dirty="0"/>
        </a:p>
      </dgm:t>
    </dgm:pt>
    <dgm:pt modelId="{BFA6EE3F-34B6-41E4-A8C8-C3A0A6449BE0}" type="parTrans" cxnId="{E27E17C9-9450-4119-9A7C-CC23FE0F30CC}">
      <dgm:prSet/>
      <dgm:spPr/>
      <dgm:t>
        <a:bodyPr/>
        <a:lstStyle/>
        <a:p>
          <a:endParaRPr lang="en-US"/>
        </a:p>
      </dgm:t>
    </dgm:pt>
    <dgm:pt modelId="{717921C7-3F64-4BCD-A94E-27322C57E414}" type="sibTrans" cxnId="{E27E17C9-9450-4119-9A7C-CC23FE0F30CC}">
      <dgm:prSet/>
      <dgm:spPr/>
      <dgm:t>
        <a:bodyPr/>
        <a:lstStyle/>
        <a:p>
          <a:endParaRPr lang="en-US"/>
        </a:p>
      </dgm:t>
    </dgm:pt>
    <dgm:pt modelId="{DE65E0F0-D1EF-45A9-9356-1D96C0248F28}">
      <dgm:prSet phldrT="[Text]" phldr="0"/>
      <dgm:spPr/>
      <dgm:t>
        <a:bodyPr/>
        <a:lstStyle/>
        <a:p>
          <a:r>
            <a:rPr lang="en-US" dirty="0">
              <a:latin typeface="Gill Sans MT"/>
            </a:rPr>
            <a:t>Integrated</a:t>
          </a:r>
        </a:p>
      </dgm:t>
    </dgm:pt>
    <dgm:pt modelId="{F8C2CE6A-5515-47A6-AB04-3E6C1A10C8E9}" type="parTrans" cxnId="{1016F96E-AF53-4D73-BE17-0F2BBA6D8705}">
      <dgm:prSet/>
      <dgm:spPr/>
      <dgm:t>
        <a:bodyPr/>
        <a:lstStyle/>
        <a:p>
          <a:endParaRPr lang="en-US"/>
        </a:p>
      </dgm:t>
    </dgm:pt>
    <dgm:pt modelId="{2352A6C6-638D-4D95-B9D5-708D2D9DCA0A}" type="sibTrans" cxnId="{1016F96E-AF53-4D73-BE17-0F2BBA6D8705}">
      <dgm:prSet/>
      <dgm:spPr/>
      <dgm:t>
        <a:bodyPr/>
        <a:lstStyle/>
        <a:p>
          <a:endParaRPr lang="en-US"/>
        </a:p>
      </dgm:t>
    </dgm:pt>
    <dgm:pt modelId="{F5363FA7-3ADF-4BB8-93AF-4E7A40607C6A}">
      <dgm:prSet phldrT="[Text]" phldr="0"/>
      <dgm:spPr/>
      <dgm:t>
        <a:bodyPr/>
        <a:lstStyle/>
        <a:p>
          <a:pPr rtl="0"/>
          <a:r>
            <a:rPr lang="en-US" dirty="0">
              <a:latin typeface="Gill Sans MT"/>
            </a:rPr>
            <a:t>Regular communication is integral to the partnership and program activities and outcomes, from visioning to evaluation. Relational communication practices, such as shared decision-making and twice monthly meetings. Have a process for conflict resolution and problem-solving as partners.</a:t>
          </a:r>
          <a:endParaRPr lang="en-US" dirty="0"/>
        </a:p>
      </dgm:t>
    </dgm:pt>
    <dgm:pt modelId="{675D5447-214E-44AC-A570-9A30A61DB1B6}" type="parTrans" cxnId="{509D520D-F338-4038-ADF3-14E5449B8B4C}">
      <dgm:prSet/>
      <dgm:spPr/>
      <dgm:t>
        <a:bodyPr/>
        <a:lstStyle/>
        <a:p>
          <a:endParaRPr lang="en-US"/>
        </a:p>
      </dgm:t>
    </dgm:pt>
    <dgm:pt modelId="{A1A4BC1F-D5AC-43EC-B65C-904141B454BE}" type="sibTrans" cxnId="{509D520D-F338-4038-ADF3-14E5449B8B4C}">
      <dgm:prSet/>
      <dgm:spPr/>
      <dgm:t>
        <a:bodyPr/>
        <a:lstStyle/>
        <a:p>
          <a:endParaRPr lang="en-US"/>
        </a:p>
      </dgm:t>
    </dgm:pt>
    <dgm:pt modelId="{192D1B83-F122-4D15-8689-97AF6B2F3258}">
      <dgm:prSet phldr="0"/>
      <dgm:spPr/>
      <dgm:t>
        <a:bodyPr/>
        <a:lstStyle/>
        <a:p>
          <a:r>
            <a:rPr lang="en-US" dirty="0">
              <a:latin typeface="Gill Sans MT"/>
            </a:rPr>
            <a:t>Cooperative</a:t>
          </a:r>
        </a:p>
      </dgm:t>
    </dgm:pt>
    <dgm:pt modelId="{FBE3612A-2BF8-4FF9-AF27-EB7D4698D9C5}" type="parTrans" cxnId="{11C4700A-BE3C-4730-892B-F7A8F58022F6}">
      <dgm:prSet/>
      <dgm:spPr/>
    </dgm:pt>
    <dgm:pt modelId="{C0C2A17B-9F7C-4C0B-9218-8B9C31DC92E4}" type="sibTrans" cxnId="{11C4700A-BE3C-4730-892B-F7A8F58022F6}">
      <dgm:prSet/>
      <dgm:spPr/>
      <dgm:t>
        <a:bodyPr/>
        <a:lstStyle/>
        <a:p>
          <a:endParaRPr lang="en-US"/>
        </a:p>
      </dgm:t>
    </dgm:pt>
    <dgm:pt modelId="{264AC687-EE4F-4B79-8AF1-D7C464BD1800}">
      <dgm:prSet phldr="0"/>
      <dgm:spPr/>
      <dgm:t>
        <a:bodyPr/>
        <a:lstStyle/>
        <a:p>
          <a:pPr rtl="0"/>
          <a:r>
            <a:rPr lang="en-US" dirty="0">
              <a:latin typeface="Gill Sans MT"/>
            </a:rPr>
            <a:t>Transactional communication, such as an application for space rental and email confirmation.</a:t>
          </a:r>
          <a:endParaRPr lang="en-US" dirty="0"/>
        </a:p>
      </dgm:t>
    </dgm:pt>
    <dgm:pt modelId="{8C5BE8B4-59FB-4732-8D31-81B5C5FF8B5C}" type="parTrans" cxnId="{2E6EC1C9-3486-4B44-A2E9-E2454B729691}">
      <dgm:prSet/>
      <dgm:spPr/>
    </dgm:pt>
    <dgm:pt modelId="{553F6CF8-5501-4F19-B9F3-BD848BE12FF6}" type="sibTrans" cxnId="{2E6EC1C9-3486-4B44-A2E9-E2454B729691}">
      <dgm:prSet/>
      <dgm:spPr/>
      <dgm:t>
        <a:bodyPr/>
        <a:lstStyle/>
        <a:p>
          <a:endParaRPr lang="en-US"/>
        </a:p>
      </dgm:t>
    </dgm:pt>
    <dgm:pt modelId="{E079860F-CD93-4FB2-9CC3-F24EFCE8A362}" type="pres">
      <dgm:prSet presAssocID="{61B85130-9F19-4018-A112-41308AA10CA9}" presName="Name0" presStyleCnt="0">
        <dgm:presLayoutVars>
          <dgm:dir/>
          <dgm:animLvl val="lvl"/>
          <dgm:resizeHandles val="exact"/>
        </dgm:presLayoutVars>
      </dgm:prSet>
      <dgm:spPr/>
    </dgm:pt>
    <dgm:pt modelId="{AB38EAEB-864A-41D8-AA46-0942D199BCD6}" type="pres">
      <dgm:prSet presAssocID="{D595DB42-386E-47D3-9F14-6DA3D140FC2B}" presName="composite" presStyleCnt="0"/>
      <dgm:spPr/>
    </dgm:pt>
    <dgm:pt modelId="{71C1940E-861A-40D2-8EF0-F3188B06BB39}" type="pres">
      <dgm:prSet presAssocID="{D595DB42-386E-47D3-9F14-6DA3D140FC2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543FC39-6D1B-4FBD-AE72-B8166C2BB103}" type="pres">
      <dgm:prSet presAssocID="{D595DB42-386E-47D3-9F14-6DA3D140FC2B}" presName="desTx" presStyleLbl="alignAccFollowNode1" presStyleIdx="0" presStyleCnt="4">
        <dgm:presLayoutVars>
          <dgm:bulletEnabled val="1"/>
        </dgm:presLayoutVars>
      </dgm:prSet>
      <dgm:spPr/>
    </dgm:pt>
    <dgm:pt modelId="{A7B2F513-FBCB-4325-A1EB-BE50145B8597}" type="pres">
      <dgm:prSet presAssocID="{FC6288E8-4D06-4481-98BB-07A5367818B2}" presName="space" presStyleCnt="0"/>
      <dgm:spPr/>
    </dgm:pt>
    <dgm:pt modelId="{FFDCE015-C1BB-4F5C-867C-31D1024DA6FA}" type="pres">
      <dgm:prSet presAssocID="{192D1B83-F122-4D15-8689-97AF6B2F3258}" presName="composite" presStyleCnt="0"/>
      <dgm:spPr/>
    </dgm:pt>
    <dgm:pt modelId="{075E5633-5DDC-462F-ABFB-746A420B29E6}" type="pres">
      <dgm:prSet presAssocID="{192D1B83-F122-4D15-8689-97AF6B2F325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2312F3D-4FE6-47F1-B977-2065DEB77384}" type="pres">
      <dgm:prSet presAssocID="{192D1B83-F122-4D15-8689-97AF6B2F3258}" presName="desTx" presStyleLbl="alignAccFollowNode1" presStyleIdx="1" presStyleCnt="4">
        <dgm:presLayoutVars>
          <dgm:bulletEnabled val="1"/>
        </dgm:presLayoutVars>
      </dgm:prSet>
      <dgm:spPr/>
    </dgm:pt>
    <dgm:pt modelId="{C202C880-CAA6-4B1D-BF6E-804E13DC287A}" type="pres">
      <dgm:prSet presAssocID="{C0C2A17B-9F7C-4C0B-9218-8B9C31DC92E4}" presName="space" presStyleCnt="0"/>
      <dgm:spPr/>
    </dgm:pt>
    <dgm:pt modelId="{F324A3CA-9D60-49B7-B341-3284307F49C8}" type="pres">
      <dgm:prSet presAssocID="{1470C12A-1EEC-424E-BB0B-B55859CC48DE}" presName="composite" presStyleCnt="0"/>
      <dgm:spPr/>
    </dgm:pt>
    <dgm:pt modelId="{56B26EE0-8CA0-4099-809C-81D8FEA8B21A}" type="pres">
      <dgm:prSet presAssocID="{1470C12A-1EEC-424E-BB0B-B55859CC48D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F98ED51-66BD-4CBA-AD17-5F6B933CEEC4}" type="pres">
      <dgm:prSet presAssocID="{1470C12A-1EEC-424E-BB0B-B55859CC48DE}" presName="desTx" presStyleLbl="alignAccFollowNode1" presStyleIdx="2" presStyleCnt="4">
        <dgm:presLayoutVars>
          <dgm:bulletEnabled val="1"/>
        </dgm:presLayoutVars>
      </dgm:prSet>
      <dgm:spPr/>
    </dgm:pt>
    <dgm:pt modelId="{8BB8E7A3-0783-4465-A73F-E1159E14905B}" type="pres">
      <dgm:prSet presAssocID="{BD1E33BE-78AA-461F-995C-F0DAA62014BF}" presName="space" presStyleCnt="0"/>
      <dgm:spPr/>
    </dgm:pt>
    <dgm:pt modelId="{B2FF0EB3-C82D-409F-861E-9CA4A1AC63FF}" type="pres">
      <dgm:prSet presAssocID="{DE65E0F0-D1EF-45A9-9356-1D96C0248F28}" presName="composite" presStyleCnt="0"/>
      <dgm:spPr/>
    </dgm:pt>
    <dgm:pt modelId="{94A39981-D7D8-4AF4-B8C9-37483CD8FE02}" type="pres">
      <dgm:prSet presAssocID="{DE65E0F0-D1EF-45A9-9356-1D96C0248F2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EF1ACAA-27E7-40CF-8ECB-B45DC263438B}" type="pres">
      <dgm:prSet presAssocID="{DE65E0F0-D1EF-45A9-9356-1D96C0248F2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1C4700A-BE3C-4730-892B-F7A8F58022F6}" srcId="{61B85130-9F19-4018-A112-41308AA10CA9}" destId="{192D1B83-F122-4D15-8689-97AF6B2F3258}" srcOrd="1" destOrd="0" parTransId="{FBE3612A-2BF8-4FF9-AF27-EB7D4698D9C5}" sibTransId="{C0C2A17B-9F7C-4C0B-9218-8B9C31DC92E4}"/>
    <dgm:cxn modelId="{509D520D-F338-4038-ADF3-14E5449B8B4C}" srcId="{DE65E0F0-D1EF-45A9-9356-1D96C0248F28}" destId="{F5363FA7-3ADF-4BB8-93AF-4E7A40607C6A}" srcOrd="0" destOrd="0" parTransId="{675D5447-214E-44AC-A570-9A30A61DB1B6}" sibTransId="{A1A4BC1F-D5AC-43EC-B65C-904141B454BE}"/>
    <dgm:cxn modelId="{C4A0EB2C-2569-49CA-B01B-76AA28A048FC}" type="presOf" srcId="{F5363FA7-3ADF-4BB8-93AF-4E7A40607C6A}" destId="{AEF1ACAA-27E7-40CF-8ECB-B45DC263438B}" srcOrd="0" destOrd="0" presId="urn:microsoft.com/office/officeart/2005/8/layout/hList1"/>
    <dgm:cxn modelId="{3FA7883F-530C-4E1E-B56E-B82BFBBBE202}" type="presOf" srcId="{264AC687-EE4F-4B79-8AF1-D7C464BD1800}" destId="{9543FC39-6D1B-4FBD-AE72-B8166C2BB103}" srcOrd="0" destOrd="0" presId="urn:microsoft.com/office/officeart/2005/8/layout/hList1"/>
    <dgm:cxn modelId="{C7637E43-8E5A-4FA7-BCE5-7EE292E367F7}" type="presOf" srcId="{D595DB42-386E-47D3-9F14-6DA3D140FC2B}" destId="{71C1940E-861A-40D2-8EF0-F3188B06BB39}" srcOrd="0" destOrd="0" presId="urn:microsoft.com/office/officeart/2005/8/layout/hList1"/>
    <dgm:cxn modelId="{1016F96E-AF53-4D73-BE17-0F2BBA6D8705}" srcId="{61B85130-9F19-4018-A112-41308AA10CA9}" destId="{DE65E0F0-D1EF-45A9-9356-1D96C0248F28}" srcOrd="3" destOrd="0" parTransId="{F8C2CE6A-5515-47A6-AB04-3E6C1A10C8E9}" sibTransId="{2352A6C6-638D-4D95-B9D5-708D2D9DCA0A}"/>
    <dgm:cxn modelId="{4C1BCA83-AF36-4ABC-A59F-952BE1873866}" srcId="{61B85130-9F19-4018-A112-41308AA10CA9}" destId="{1470C12A-1EEC-424E-BB0B-B55859CC48DE}" srcOrd="2" destOrd="0" parTransId="{169DC7A3-3B45-4E67-B191-942A5658777E}" sibTransId="{BD1E33BE-78AA-461F-995C-F0DAA62014BF}"/>
    <dgm:cxn modelId="{D74DD1B2-DFD7-41B1-AA98-E651EBB3A5BA}" type="presOf" srcId="{1470C12A-1EEC-424E-BB0B-B55859CC48DE}" destId="{56B26EE0-8CA0-4099-809C-81D8FEA8B21A}" srcOrd="0" destOrd="0" presId="urn:microsoft.com/office/officeart/2005/8/layout/hList1"/>
    <dgm:cxn modelId="{2A263EB6-B710-4EAE-B867-CBD61EA828F2}" type="presOf" srcId="{9552B241-C9F3-4049-909C-AC90C4CA5FDA}" destId="{9F98ED51-66BD-4CBA-AD17-5F6B933CEEC4}" srcOrd="0" destOrd="0" presId="urn:microsoft.com/office/officeart/2005/8/layout/hList1"/>
    <dgm:cxn modelId="{0FC88FC6-1B03-46D9-B25C-426C8DB80AC3}" type="presOf" srcId="{1E716A79-BB9B-44E3-B4BE-7AF1A5323E55}" destId="{42312F3D-4FE6-47F1-B977-2065DEB77384}" srcOrd="0" destOrd="0" presId="urn:microsoft.com/office/officeart/2005/8/layout/hList1"/>
    <dgm:cxn modelId="{E27E17C9-9450-4119-9A7C-CC23FE0F30CC}" srcId="{1470C12A-1EEC-424E-BB0B-B55859CC48DE}" destId="{9552B241-C9F3-4049-909C-AC90C4CA5FDA}" srcOrd="0" destOrd="0" parTransId="{BFA6EE3F-34B6-41E4-A8C8-C3A0A6449BE0}" sibTransId="{717921C7-3F64-4BCD-A94E-27322C57E414}"/>
    <dgm:cxn modelId="{2E6EC1C9-3486-4B44-A2E9-E2454B729691}" srcId="{D595DB42-386E-47D3-9F14-6DA3D140FC2B}" destId="{264AC687-EE4F-4B79-8AF1-D7C464BD1800}" srcOrd="0" destOrd="0" parTransId="{8C5BE8B4-59FB-4732-8D31-81B5C5FF8B5C}" sibTransId="{553F6CF8-5501-4F19-B9F3-BD848BE12FF6}"/>
    <dgm:cxn modelId="{425E85D8-1309-40E2-A4FF-38DCFE0D7A7D}" type="presOf" srcId="{DE65E0F0-D1EF-45A9-9356-1D96C0248F28}" destId="{94A39981-D7D8-4AF4-B8C9-37483CD8FE02}" srcOrd="0" destOrd="0" presId="urn:microsoft.com/office/officeart/2005/8/layout/hList1"/>
    <dgm:cxn modelId="{4691FCE3-96F9-42AC-8FAD-074F6658AD66}" srcId="{61B85130-9F19-4018-A112-41308AA10CA9}" destId="{D595DB42-386E-47D3-9F14-6DA3D140FC2B}" srcOrd="0" destOrd="0" parTransId="{369E4124-5012-4BA7-8F93-79CB8B183E63}" sibTransId="{FC6288E8-4D06-4481-98BB-07A5367818B2}"/>
    <dgm:cxn modelId="{38BCF5E9-BC13-4307-9281-8CBA6E006C32}" type="presOf" srcId="{61B85130-9F19-4018-A112-41308AA10CA9}" destId="{E079860F-CD93-4FB2-9CC3-F24EFCE8A362}" srcOrd="0" destOrd="0" presId="urn:microsoft.com/office/officeart/2005/8/layout/hList1"/>
    <dgm:cxn modelId="{5F4522F9-061A-4A74-A7A5-D0FEB17E39CC}" type="presOf" srcId="{192D1B83-F122-4D15-8689-97AF6B2F3258}" destId="{075E5633-5DDC-462F-ABFB-746A420B29E6}" srcOrd="0" destOrd="0" presId="urn:microsoft.com/office/officeart/2005/8/layout/hList1"/>
    <dgm:cxn modelId="{B43EEEFC-9069-4B97-8C99-CBE3573C39F0}" srcId="{192D1B83-F122-4D15-8689-97AF6B2F3258}" destId="{1E716A79-BB9B-44E3-B4BE-7AF1A5323E55}" srcOrd="0" destOrd="0" parTransId="{39AF361B-BAF4-4CBD-BB40-C1A3E420A0A3}" sibTransId="{1FA4DAC8-2AB4-4E61-9E66-5A243AC5CED5}"/>
    <dgm:cxn modelId="{537C03EE-340F-425D-A702-EB8FC78FE346}" type="presParOf" srcId="{E079860F-CD93-4FB2-9CC3-F24EFCE8A362}" destId="{AB38EAEB-864A-41D8-AA46-0942D199BCD6}" srcOrd="0" destOrd="0" presId="urn:microsoft.com/office/officeart/2005/8/layout/hList1"/>
    <dgm:cxn modelId="{E9243CCA-5542-450E-A7C6-DFC8C38067CF}" type="presParOf" srcId="{AB38EAEB-864A-41D8-AA46-0942D199BCD6}" destId="{71C1940E-861A-40D2-8EF0-F3188B06BB39}" srcOrd="0" destOrd="0" presId="urn:microsoft.com/office/officeart/2005/8/layout/hList1"/>
    <dgm:cxn modelId="{47D3645D-0FAA-4B0E-942B-20A81999E7E0}" type="presParOf" srcId="{AB38EAEB-864A-41D8-AA46-0942D199BCD6}" destId="{9543FC39-6D1B-4FBD-AE72-B8166C2BB103}" srcOrd="1" destOrd="0" presId="urn:microsoft.com/office/officeart/2005/8/layout/hList1"/>
    <dgm:cxn modelId="{D33F9BE9-EA53-4C11-B7F4-6D89F7F01EC2}" type="presParOf" srcId="{E079860F-CD93-4FB2-9CC3-F24EFCE8A362}" destId="{A7B2F513-FBCB-4325-A1EB-BE50145B8597}" srcOrd="1" destOrd="0" presId="urn:microsoft.com/office/officeart/2005/8/layout/hList1"/>
    <dgm:cxn modelId="{268C043F-6DA1-4E3B-8C22-EDE18B7646AF}" type="presParOf" srcId="{E079860F-CD93-4FB2-9CC3-F24EFCE8A362}" destId="{FFDCE015-C1BB-4F5C-867C-31D1024DA6FA}" srcOrd="2" destOrd="0" presId="urn:microsoft.com/office/officeart/2005/8/layout/hList1"/>
    <dgm:cxn modelId="{EF7A03AD-79CC-4613-B06C-4D0F6C1DFD39}" type="presParOf" srcId="{FFDCE015-C1BB-4F5C-867C-31D1024DA6FA}" destId="{075E5633-5DDC-462F-ABFB-746A420B29E6}" srcOrd="0" destOrd="0" presId="urn:microsoft.com/office/officeart/2005/8/layout/hList1"/>
    <dgm:cxn modelId="{83A870F6-6DAC-4AE7-AC1B-2D528283BEEE}" type="presParOf" srcId="{FFDCE015-C1BB-4F5C-867C-31D1024DA6FA}" destId="{42312F3D-4FE6-47F1-B977-2065DEB77384}" srcOrd="1" destOrd="0" presId="urn:microsoft.com/office/officeart/2005/8/layout/hList1"/>
    <dgm:cxn modelId="{3DDC6922-2377-48C9-A21F-F85136AE9DB4}" type="presParOf" srcId="{E079860F-CD93-4FB2-9CC3-F24EFCE8A362}" destId="{C202C880-CAA6-4B1D-BF6E-804E13DC287A}" srcOrd="3" destOrd="0" presId="urn:microsoft.com/office/officeart/2005/8/layout/hList1"/>
    <dgm:cxn modelId="{9807604A-5751-4601-992D-8DEC89C71DEF}" type="presParOf" srcId="{E079860F-CD93-4FB2-9CC3-F24EFCE8A362}" destId="{F324A3CA-9D60-49B7-B341-3284307F49C8}" srcOrd="4" destOrd="0" presId="urn:microsoft.com/office/officeart/2005/8/layout/hList1"/>
    <dgm:cxn modelId="{A5EE04E7-AA86-4A4D-881E-12054018339E}" type="presParOf" srcId="{F324A3CA-9D60-49B7-B341-3284307F49C8}" destId="{56B26EE0-8CA0-4099-809C-81D8FEA8B21A}" srcOrd="0" destOrd="0" presId="urn:microsoft.com/office/officeart/2005/8/layout/hList1"/>
    <dgm:cxn modelId="{E8EE6169-EDF5-4B9C-88E6-4565829058C2}" type="presParOf" srcId="{F324A3CA-9D60-49B7-B341-3284307F49C8}" destId="{9F98ED51-66BD-4CBA-AD17-5F6B933CEEC4}" srcOrd="1" destOrd="0" presId="urn:microsoft.com/office/officeart/2005/8/layout/hList1"/>
    <dgm:cxn modelId="{4393EA25-D251-404C-A4AB-3D684672B689}" type="presParOf" srcId="{E079860F-CD93-4FB2-9CC3-F24EFCE8A362}" destId="{8BB8E7A3-0783-4465-A73F-E1159E14905B}" srcOrd="5" destOrd="0" presId="urn:microsoft.com/office/officeart/2005/8/layout/hList1"/>
    <dgm:cxn modelId="{1259D947-415D-4640-A75F-1CAF6B86A70C}" type="presParOf" srcId="{E079860F-CD93-4FB2-9CC3-F24EFCE8A362}" destId="{B2FF0EB3-C82D-409F-861E-9CA4A1AC63FF}" srcOrd="6" destOrd="0" presId="urn:microsoft.com/office/officeart/2005/8/layout/hList1"/>
    <dgm:cxn modelId="{8BD4A6CE-5EFD-4664-BC27-9BA339FA8542}" type="presParOf" srcId="{B2FF0EB3-C82D-409F-861E-9CA4A1AC63FF}" destId="{94A39981-D7D8-4AF4-B8C9-37483CD8FE02}" srcOrd="0" destOrd="0" presId="urn:microsoft.com/office/officeart/2005/8/layout/hList1"/>
    <dgm:cxn modelId="{A34DFFD8-BB32-4E4A-9418-89C3FC63FD98}" type="presParOf" srcId="{B2FF0EB3-C82D-409F-861E-9CA4A1AC63FF}" destId="{AEF1ACAA-27E7-40CF-8ECB-B45DC26343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57EAB-7630-4B68-A98B-7C767C3BC75A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C898B35-EBEE-460C-8522-8B4791890EF2}">
      <dgm:prSet/>
      <dgm:spPr/>
      <dgm:t>
        <a:bodyPr/>
        <a:lstStyle/>
        <a:p>
          <a:r>
            <a:rPr lang="en-US"/>
            <a:t>Share:</a:t>
          </a:r>
        </a:p>
      </dgm:t>
    </dgm:pt>
    <dgm:pt modelId="{1929B2CD-58A4-420A-A2FA-940D4B5A5914}" type="parTrans" cxnId="{69D4A113-8E2C-4B3C-9389-5A6F58314A47}">
      <dgm:prSet/>
      <dgm:spPr/>
      <dgm:t>
        <a:bodyPr/>
        <a:lstStyle/>
        <a:p>
          <a:endParaRPr lang="en-US"/>
        </a:p>
      </dgm:t>
    </dgm:pt>
    <dgm:pt modelId="{80249F0D-EDFD-4FBC-AF2C-4B93145F4547}" type="sibTrans" cxnId="{69D4A113-8E2C-4B3C-9389-5A6F58314A47}">
      <dgm:prSet/>
      <dgm:spPr/>
      <dgm:t>
        <a:bodyPr/>
        <a:lstStyle/>
        <a:p>
          <a:endParaRPr lang="en-US"/>
        </a:p>
      </dgm:t>
    </dgm:pt>
    <dgm:pt modelId="{6CDEB1AC-3414-45B0-84AA-2CB6846C57B4}">
      <dgm:prSet/>
      <dgm:spPr/>
      <dgm:t>
        <a:bodyPr/>
        <a:lstStyle/>
        <a:p>
          <a:r>
            <a:rPr lang="en-US"/>
            <a:t>One action and...</a:t>
          </a:r>
        </a:p>
      </dgm:t>
    </dgm:pt>
    <dgm:pt modelId="{490E15DB-E1D5-4748-95A6-2C9420601E4D}" type="parTrans" cxnId="{EE1D4667-1127-4287-9A86-9DBD6FC4F027}">
      <dgm:prSet/>
      <dgm:spPr/>
      <dgm:t>
        <a:bodyPr/>
        <a:lstStyle/>
        <a:p>
          <a:endParaRPr lang="en-US"/>
        </a:p>
      </dgm:t>
    </dgm:pt>
    <dgm:pt modelId="{B54B4F5E-0B19-4B23-AE09-590FCBF90194}" type="sibTrans" cxnId="{EE1D4667-1127-4287-9A86-9DBD6FC4F027}">
      <dgm:prSet/>
      <dgm:spPr/>
      <dgm:t>
        <a:bodyPr/>
        <a:lstStyle/>
        <a:p>
          <a:endParaRPr lang="en-US"/>
        </a:p>
      </dgm:t>
    </dgm:pt>
    <dgm:pt modelId="{3FD011E6-EA9C-4C04-A8F4-01162511F3FA}">
      <dgm:prSet/>
      <dgm:spPr/>
      <dgm:t>
        <a:bodyPr/>
        <a:lstStyle/>
        <a:p>
          <a:r>
            <a:rPr lang="en-US"/>
            <a:t>One appreciation</a:t>
          </a:r>
        </a:p>
      </dgm:t>
    </dgm:pt>
    <dgm:pt modelId="{238851B1-AD04-406E-B2D3-725D56A206FD}" type="parTrans" cxnId="{FC80AFBE-734E-42DA-A4DC-CC064C9CBF17}">
      <dgm:prSet/>
      <dgm:spPr/>
      <dgm:t>
        <a:bodyPr/>
        <a:lstStyle/>
        <a:p>
          <a:endParaRPr lang="en-US"/>
        </a:p>
      </dgm:t>
    </dgm:pt>
    <dgm:pt modelId="{7E01E2AC-53B1-4715-A51D-B92F04AACB34}" type="sibTrans" cxnId="{FC80AFBE-734E-42DA-A4DC-CC064C9CBF17}">
      <dgm:prSet/>
      <dgm:spPr/>
      <dgm:t>
        <a:bodyPr/>
        <a:lstStyle/>
        <a:p>
          <a:endParaRPr lang="en-US"/>
        </a:p>
      </dgm:t>
    </dgm:pt>
    <dgm:pt modelId="{BCC757D7-2466-43F5-A7DA-8DF9D5AD64B8}" type="pres">
      <dgm:prSet presAssocID="{6E557EAB-7630-4B68-A98B-7C767C3BC75A}" presName="linear" presStyleCnt="0">
        <dgm:presLayoutVars>
          <dgm:animLvl val="lvl"/>
          <dgm:resizeHandles val="exact"/>
        </dgm:presLayoutVars>
      </dgm:prSet>
      <dgm:spPr/>
    </dgm:pt>
    <dgm:pt modelId="{96B505E7-C144-4411-9410-C9D29D23D775}" type="pres">
      <dgm:prSet presAssocID="{4C898B35-EBEE-460C-8522-8B4791890EF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EB0A46F-89DD-4833-B676-96286BD1E9C4}" type="pres">
      <dgm:prSet presAssocID="{4C898B35-EBEE-460C-8522-8B4791890EF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9D4A113-8E2C-4B3C-9389-5A6F58314A47}" srcId="{6E557EAB-7630-4B68-A98B-7C767C3BC75A}" destId="{4C898B35-EBEE-460C-8522-8B4791890EF2}" srcOrd="0" destOrd="0" parTransId="{1929B2CD-58A4-420A-A2FA-940D4B5A5914}" sibTransId="{80249F0D-EDFD-4FBC-AF2C-4B93145F4547}"/>
    <dgm:cxn modelId="{0412E923-721B-423E-8763-43800E7B8E8E}" type="presOf" srcId="{6CDEB1AC-3414-45B0-84AA-2CB6846C57B4}" destId="{4EB0A46F-89DD-4833-B676-96286BD1E9C4}" srcOrd="0" destOrd="0" presId="urn:microsoft.com/office/officeart/2005/8/layout/vList2"/>
    <dgm:cxn modelId="{D8EEF631-0327-4931-8BDD-58A4AB52D0F4}" type="presOf" srcId="{6E557EAB-7630-4B68-A98B-7C767C3BC75A}" destId="{BCC757D7-2466-43F5-A7DA-8DF9D5AD64B8}" srcOrd="0" destOrd="0" presId="urn:microsoft.com/office/officeart/2005/8/layout/vList2"/>
    <dgm:cxn modelId="{EE1D4667-1127-4287-9A86-9DBD6FC4F027}" srcId="{4C898B35-EBEE-460C-8522-8B4791890EF2}" destId="{6CDEB1AC-3414-45B0-84AA-2CB6846C57B4}" srcOrd="0" destOrd="0" parTransId="{490E15DB-E1D5-4748-95A6-2C9420601E4D}" sibTransId="{B54B4F5E-0B19-4B23-AE09-590FCBF90194}"/>
    <dgm:cxn modelId="{CE274872-8664-4051-B246-F3CB508D133D}" type="presOf" srcId="{4C898B35-EBEE-460C-8522-8B4791890EF2}" destId="{96B505E7-C144-4411-9410-C9D29D23D775}" srcOrd="0" destOrd="0" presId="urn:microsoft.com/office/officeart/2005/8/layout/vList2"/>
    <dgm:cxn modelId="{FBFE5397-5DE5-4834-AC56-262F37A4D3FA}" type="presOf" srcId="{3FD011E6-EA9C-4C04-A8F4-01162511F3FA}" destId="{4EB0A46F-89DD-4833-B676-96286BD1E9C4}" srcOrd="0" destOrd="1" presId="urn:microsoft.com/office/officeart/2005/8/layout/vList2"/>
    <dgm:cxn modelId="{FC80AFBE-734E-42DA-A4DC-CC064C9CBF17}" srcId="{4C898B35-EBEE-460C-8522-8B4791890EF2}" destId="{3FD011E6-EA9C-4C04-A8F4-01162511F3FA}" srcOrd="1" destOrd="0" parTransId="{238851B1-AD04-406E-B2D3-725D56A206FD}" sibTransId="{7E01E2AC-53B1-4715-A51D-B92F04AACB34}"/>
    <dgm:cxn modelId="{13796166-7715-4482-BE9A-97A78216FFBD}" type="presParOf" srcId="{BCC757D7-2466-43F5-A7DA-8DF9D5AD64B8}" destId="{96B505E7-C144-4411-9410-C9D29D23D775}" srcOrd="0" destOrd="0" presId="urn:microsoft.com/office/officeart/2005/8/layout/vList2"/>
    <dgm:cxn modelId="{0F0AD334-7568-46DE-8CF6-277F8FFF6ED9}" type="presParOf" srcId="{BCC757D7-2466-43F5-A7DA-8DF9D5AD64B8}" destId="{4EB0A46F-89DD-4833-B676-96286BD1E9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4FD4E4-6881-4302-9B6F-ADB742CDF1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2E9B3AD-9D30-42C8-8FB4-B5CE4029CC9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MT"/>
            </a:rPr>
            <a:t>Name of Trainer, Email address</a:t>
          </a:r>
          <a:endParaRPr lang="en-US" dirty="0"/>
        </a:p>
      </dgm:t>
    </dgm:pt>
    <dgm:pt modelId="{A75ED7BE-3A93-4D8A-884B-D41ECD23DE8C}" type="parTrans" cxnId="{87001A90-8FAC-41D8-B82F-6CA0C27F3F36}">
      <dgm:prSet/>
      <dgm:spPr/>
      <dgm:t>
        <a:bodyPr/>
        <a:lstStyle/>
        <a:p>
          <a:endParaRPr lang="en-US"/>
        </a:p>
      </dgm:t>
    </dgm:pt>
    <dgm:pt modelId="{65063220-0332-46B1-8E88-836DF8C4F855}" type="sibTrans" cxnId="{87001A90-8FAC-41D8-B82F-6CA0C27F3F36}">
      <dgm:prSet/>
      <dgm:spPr/>
      <dgm:t>
        <a:bodyPr/>
        <a:lstStyle/>
        <a:p>
          <a:endParaRPr lang="en-US"/>
        </a:p>
      </dgm:t>
    </dgm:pt>
    <dgm:pt modelId="{9AB48791-58F3-4F3D-AF99-5393D1F5E5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Complete the survey!</a:t>
          </a:r>
        </a:p>
      </dgm:t>
    </dgm:pt>
    <dgm:pt modelId="{AA99A211-FBB6-4316-9247-93B6F6331A24}" type="parTrans" cxnId="{EB915CBD-C14C-4A07-BF81-3EF0C6AAAA62}">
      <dgm:prSet/>
      <dgm:spPr/>
      <dgm:t>
        <a:bodyPr/>
        <a:lstStyle/>
        <a:p>
          <a:endParaRPr lang="en-US"/>
        </a:p>
      </dgm:t>
    </dgm:pt>
    <dgm:pt modelId="{DD33F825-1765-4AD2-BE0A-DD0A5D196CD5}" type="sibTrans" cxnId="{EB915CBD-C14C-4A07-BF81-3EF0C6AAAA62}">
      <dgm:prSet/>
      <dgm:spPr/>
      <dgm:t>
        <a:bodyPr/>
        <a:lstStyle/>
        <a:p>
          <a:endParaRPr lang="en-US"/>
        </a:p>
      </dgm:t>
    </dgm:pt>
    <dgm:pt modelId="{77B4B6FC-CED5-4C72-B707-51940679362C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Gill Sans MT"/>
            </a:rPr>
            <a:t>Resource Credit: Youth Development Executives of King County School &amp; Community Partnership Toolkit &amp; Curriculum</a:t>
          </a:r>
        </a:p>
      </dgm:t>
    </dgm:pt>
    <dgm:pt modelId="{4C1A00BF-CC18-488E-B0D5-29935D4B3466}" type="parTrans" cxnId="{D8838A5E-F24C-488D-94F6-781435087BD4}">
      <dgm:prSet/>
      <dgm:spPr/>
    </dgm:pt>
    <dgm:pt modelId="{F1E52161-E0CB-4C0E-88DD-9690A52980DB}" type="sibTrans" cxnId="{D8838A5E-F24C-488D-94F6-781435087BD4}">
      <dgm:prSet/>
      <dgm:spPr/>
    </dgm:pt>
    <dgm:pt modelId="{46073EBA-38DD-4530-A46F-B8727BB31DC8}" type="pres">
      <dgm:prSet presAssocID="{024FD4E4-6881-4302-9B6F-ADB742CDF163}" presName="root" presStyleCnt="0">
        <dgm:presLayoutVars>
          <dgm:dir/>
          <dgm:resizeHandles val="exact"/>
        </dgm:presLayoutVars>
      </dgm:prSet>
      <dgm:spPr/>
    </dgm:pt>
    <dgm:pt modelId="{C2E92987-E958-43C3-9752-98F114B1A9BD}" type="pres">
      <dgm:prSet presAssocID="{C2E9B3AD-9D30-42C8-8FB4-B5CE4029CC93}" presName="compNode" presStyleCnt="0"/>
      <dgm:spPr/>
    </dgm:pt>
    <dgm:pt modelId="{D5123786-7BDA-4A64-AB5D-EEB52F2AF574}" type="pres">
      <dgm:prSet presAssocID="{C2E9B3AD-9D30-42C8-8FB4-B5CE4029CC93}" presName="bgRect" presStyleLbl="bgShp" presStyleIdx="0" presStyleCnt="3"/>
      <dgm:spPr/>
    </dgm:pt>
    <dgm:pt modelId="{C2511AF9-AB10-4E76-8FCF-ED4ABFD63F79}" type="pres">
      <dgm:prSet presAssocID="{C2E9B3AD-9D30-42C8-8FB4-B5CE4029CC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8A5D3B92-C2D6-46BA-A487-6BE7B8A933CD}" type="pres">
      <dgm:prSet presAssocID="{C2E9B3AD-9D30-42C8-8FB4-B5CE4029CC93}" presName="spaceRect" presStyleCnt="0"/>
      <dgm:spPr/>
    </dgm:pt>
    <dgm:pt modelId="{D6D4074B-0B16-4914-8F75-4C5BDEC1E3BB}" type="pres">
      <dgm:prSet presAssocID="{C2E9B3AD-9D30-42C8-8FB4-B5CE4029CC93}" presName="parTx" presStyleLbl="revTx" presStyleIdx="0" presStyleCnt="3">
        <dgm:presLayoutVars>
          <dgm:chMax val="0"/>
          <dgm:chPref val="0"/>
        </dgm:presLayoutVars>
      </dgm:prSet>
      <dgm:spPr/>
    </dgm:pt>
    <dgm:pt modelId="{4C97DFF1-5D8E-46BE-AC22-A5B576415A37}" type="pres">
      <dgm:prSet presAssocID="{65063220-0332-46B1-8E88-836DF8C4F855}" presName="sibTrans" presStyleCnt="0"/>
      <dgm:spPr/>
    </dgm:pt>
    <dgm:pt modelId="{3E6923AC-013F-4866-AC04-D9D1ABCE0CE4}" type="pres">
      <dgm:prSet presAssocID="{77B4B6FC-CED5-4C72-B707-51940679362C}" presName="compNode" presStyleCnt="0"/>
      <dgm:spPr/>
    </dgm:pt>
    <dgm:pt modelId="{364C6F64-3D64-410A-A6DE-108A5B0D3986}" type="pres">
      <dgm:prSet presAssocID="{77B4B6FC-CED5-4C72-B707-51940679362C}" presName="bgRect" presStyleLbl="bgShp" presStyleIdx="1" presStyleCnt="3"/>
      <dgm:spPr/>
    </dgm:pt>
    <dgm:pt modelId="{658263FF-42A6-409A-BB89-67E89FB98BAF}" type="pres">
      <dgm:prSet presAssocID="{77B4B6FC-CED5-4C72-B707-51940679362C}" presName="iconRect" presStyleLbl="node1" presStyleIdx="1" presStyleCnt="3"/>
      <dgm:spPr/>
    </dgm:pt>
    <dgm:pt modelId="{B24E1F28-830E-40A9-90A1-B59BA6471C34}" type="pres">
      <dgm:prSet presAssocID="{77B4B6FC-CED5-4C72-B707-51940679362C}" presName="spaceRect" presStyleCnt="0"/>
      <dgm:spPr/>
    </dgm:pt>
    <dgm:pt modelId="{02F14C80-F762-4801-8AB4-3F0C7B528853}" type="pres">
      <dgm:prSet presAssocID="{77B4B6FC-CED5-4C72-B707-51940679362C}" presName="parTx" presStyleLbl="revTx" presStyleIdx="1" presStyleCnt="3">
        <dgm:presLayoutVars>
          <dgm:chMax val="0"/>
          <dgm:chPref val="0"/>
        </dgm:presLayoutVars>
      </dgm:prSet>
      <dgm:spPr/>
    </dgm:pt>
    <dgm:pt modelId="{595E55CC-50AB-4EAF-A843-A6A7DEBB6C33}" type="pres">
      <dgm:prSet presAssocID="{F1E52161-E0CB-4C0E-88DD-9690A52980DB}" presName="sibTrans" presStyleCnt="0"/>
      <dgm:spPr/>
    </dgm:pt>
    <dgm:pt modelId="{E5874336-55F4-4D7E-AC33-B24B0D194890}" type="pres">
      <dgm:prSet presAssocID="{9AB48791-58F3-4F3D-AF99-5393D1F5E50C}" presName="compNode" presStyleCnt="0"/>
      <dgm:spPr/>
    </dgm:pt>
    <dgm:pt modelId="{93FEEA1B-A15D-45D5-8453-DEEED862EB21}" type="pres">
      <dgm:prSet presAssocID="{9AB48791-58F3-4F3D-AF99-5393D1F5E50C}" presName="bgRect" presStyleLbl="bgShp" presStyleIdx="2" presStyleCnt="3"/>
      <dgm:spPr/>
    </dgm:pt>
    <dgm:pt modelId="{F2C8BD52-3FF1-4DD9-A121-8357EAE0FFD4}" type="pres">
      <dgm:prSet presAssocID="{9AB48791-58F3-4F3D-AF99-5393D1F5E50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53D7C25-2AAE-4FAB-982B-BFE6863F8233}" type="pres">
      <dgm:prSet presAssocID="{9AB48791-58F3-4F3D-AF99-5393D1F5E50C}" presName="spaceRect" presStyleCnt="0"/>
      <dgm:spPr/>
    </dgm:pt>
    <dgm:pt modelId="{0F99F8F0-B20C-4DD2-842E-76819C38B389}" type="pres">
      <dgm:prSet presAssocID="{9AB48791-58F3-4F3D-AF99-5393D1F5E5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FD162A-38AA-446E-920C-4B342198F9C8}" type="presOf" srcId="{024FD4E4-6881-4302-9B6F-ADB742CDF163}" destId="{46073EBA-38DD-4530-A46F-B8727BB31DC8}" srcOrd="0" destOrd="0" presId="urn:microsoft.com/office/officeart/2018/2/layout/IconVerticalSolidList"/>
    <dgm:cxn modelId="{D8838A5E-F24C-488D-94F6-781435087BD4}" srcId="{024FD4E4-6881-4302-9B6F-ADB742CDF163}" destId="{77B4B6FC-CED5-4C72-B707-51940679362C}" srcOrd="1" destOrd="0" parTransId="{4C1A00BF-CC18-488E-B0D5-29935D4B3466}" sibTransId="{F1E52161-E0CB-4C0E-88DD-9690A52980DB}"/>
    <dgm:cxn modelId="{87001A90-8FAC-41D8-B82F-6CA0C27F3F36}" srcId="{024FD4E4-6881-4302-9B6F-ADB742CDF163}" destId="{C2E9B3AD-9D30-42C8-8FB4-B5CE4029CC93}" srcOrd="0" destOrd="0" parTransId="{A75ED7BE-3A93-4D8A-884B-D41ECD23DE8C}" sibTransId="{65063220-0332-46B1-8E88-836DF8C4F855}"/>
    <dgm:cxn modelId="{EB915CBD-C14C-4A07-BF81-3EF0C6AAAA62}" srcId="{024FD4E4-6881-4302-9B6F-ADB742CDF163}" destId="{9AB48791-58F3-4F3D-AF99-5393D1F5E50C}" srcOrd="2" destOrd="0" parTransId="{AA99A211-FBB6-4316-9247-93B6F6331A24}" sibTransId="{DD33F825-1765-4AD2-BE0A-DD0A5D196CD5}"/>
    <dgm:cxn modelId="{05FA99E8-EEE2-429F-B11B-3CB4FFB19E9C}" type="presOf" srcId="{9AB48791-58F3-4F3D-AF99-5393D1F5E50C}" destId="{0F99F8F0-B20C-4DD2-842E-76819C38B389}" srcOrd="0" destOrd="0" presId="urn:microsoft.com/office/officeart/2018/2/layout/IconVerticalSolidList"/>
    <dgm:cxn modelId="{477AD2F9-AD04-4595-BEE1-385C69A09E8B}" type="presOf" srcId="{C2E9B3AD-9D30-42C8-8FB4-B5CE4029CC93}" destId="{D6D4074B-0B16-4914-8F75-4C5BDEC1E3BB}" srcOrd="0" destOrd="0" presId="urn:microsoft.com/office/officeart/2018/2/layout/IconVerticalSolidList"/>
    <dgm:cxn modelId="{51DD3CFE-D35A-4C4B-9CA9-D7F243E50476}" type="presOf" srcId="{77B4B6FC-CED5-4C72-B707-51940679362C}" destId="{02F14C80-F762-4801-8AB4-3F0C7B528853}" srcOrd="0" destOrd="0" presId="urn:microsoft.com/office/officeart/2018/2/layout/IconVerticalSolidList"/>
    <dgm:cxn modelId="{5FD99C3A-4FAC-4440-8B2F-A221B866F8D9}" type="presParOf" srcId="{46073EBA-38DD-4530-A46F-B8727BB31DC8}" destId="{C2E92987-E958-43C3-9752-98F114B1A9BD}" srcOrd="0" destOrd="0" presId="urn:microsoft.com/office/officeart/2018/2/layout/IconVerticalSolidList"/>
    <dgm:cxn modelId="{4A523343-503A-416D-9AD0-91750E25871F}" type="presParOf" srcId="{C2E92987-E958-43C3-9752-98F114B1A9BD}" destId="{D5123786-7BDA-4A64-AB5D-EEB52F2AF574}" srcOrd="0" destOrd="0" presId="urn:microsoft.com/office/officeart/2018/2/layout/IconVerticalSolidList"/>
    <dgm:cxn modelId="{3BA2E26E-9161-451E-B45E-B501F02669E5}" type="presParOf" srcId="{C2E92987-E958-43C3-9752-98F114B1A9BD}" destId="{C2511AF9-AB10-4E76-8FCF-ED4ABFD63F79}" srcOrd="1" destOrd="0" presId="urn:microsoft.com/office/officeart/2018/2/layout/IconVerticalSolidList"/>
    <dgm:cxn modelId="{F8C90FDD-75D8-426E-907B-140BC2ADAF32}" type="presParOf" srcId="{C2E92987-E958-43C3-9752-98F114B1A9BD}" destId="{8A5D3B92-C2D6-46BA-A487-6BE7B8A933CD}" srcOrd="2" destOrd="0" presId="urn:microsoft.com/office/officeart/2018/2/layout/IconVerticalSolidList"/>
    <dgm:cxn modelId="{963C31CE-12AA-4E6B-933F-6563D46FE8EA}" type="presParOf" srcId="{C2E92987-E958-43C3-9752-98F114B1A9BD}" destId="{D6D4074B-0B16-4914-8F75-4C5BDEC1E3BB}" srcOrd="3" destOrd="0" presId="urn:microsoft.com/office/officeart/2018/2/layout/IconVerticalSolidList"/>
    <dgm:cxn modelId="{4903CCCE-5662-40A6-84A8-A51903FB16B1}" type="presParOf" srcId="{46073EBA-38DD-4530-A46F-B8727BB31DC8}" destId="{4C97DFF1-5D8E-46BE-AC22-A5B576415A37}" srcOrd="1" destOrd="0" presId="urn:microsoft.com/office/officeart/2018/2/layout/IconVerticalSolidList"/>
    <dgm:cxn modelId="{5256444F-5A65-4D7B-BBFC-1800058FC085}" type="presParOf" srcId="{46073EBA-38DD-4530-A46F-B8727BB31DC8}" destId="{3E6923AC-013F-4866-AC04-D9D1ABCE0CE4}" srcOrd="2" destOrd="0" presId="urn:microsoft.com/office/officeart/2018/2/layout/IconVerticalSolidList"/>
    <dgm:cxn modelId="{64DD0447-E852-4031-8F3D-ACA62D4CB306}" type="presParOf" srcId="{3E6923AC-013F-4866-AC04-D9D1ABCE0CE4}" destId="{364C6F64-3D64-410A-A6DE-108A5B0D3986}" srcOrd="0" destOrd="0" presId="urn:microsoft.com/office/officeart/2018/2/layout/IconVerticalSolidList"/>
    <dgm:cxn modelId="{ED09D914-B107-4719-B716-7CE3DEF4FECA}" type="presParOf" srcId="{3E6923AC-013F-4866-AC04-D9D1ABCE0CE4}" destId="{658263FF-42A6-409A-BB89-67E89FB98BAF}" srcOrd="1" destOrd="0" presId="urn:microsoft.com/office/officeart/2018/2/layout/IconVerticalSolidList"/>
    <dgm:cxn modelId="{0B610CD0-D237-4C48-88E0-305DB90E4BE1}" type="presParOf" srcId="{3E6923AC-013F-4866-AC04-D9D1ABCE0CE4}" destId="{B24E1F28-830E-40A9-90A1-B59BA6471C34}" srcOrd="2" destOrd="0" presId="urn:microsoft.com/office/officeart/2018/2/layout/IconVerticalSolidList"/>
    <dgm:cxn modelId="{B1BB7E07-956C-4CF5-9E8B-0590952B8A7C}" type="presParOf" srcId="{3E6923AC-013F-4866-AC04-D9D1ABCE0CE4}" destId="{02F14C80-F762-4801-8AB4-3F0C7B528853}" srcOrd="3" destOrd="0" presId="urn:microsoft.com/office/officeart/2018/2/layout/IconVerticalSolidList"/>
    <dgm:cxn modelId="{CBCA59A6-9DB0-4A83-9C47-43C0F293326F}" type="presParOf" srcId="{46073EBA-38DD-4530-A46F-B8727BB31DC8}" destId="{595E55CC-50AB-4EAF-A843-A6A7DEBB6C33}" srcOrd="3" destOrd="0" presId="urn:microsoft.com/office/officeart/2018/2/layout/IconVerticalSolidList"/>
    <dgm:cxn modelId="{AC575F39-119C-4A4C-8EB7-0C9574748CD3}" type="presParOf" srcId="{46073EBA-38DD-4530-A46F-B8727BB31DC8}" destId="{E5874336-55F4-4D7E-AC33-B24B0D194890}" srcOrd="4" destOrd="0" presId="urn:microsoft.com/office/officeart/2018/2/layout/IconVerticalSolidList"/>
    <dgm:cxn modelId="{208EF5E3-8F7D-4595-9B6C-52C4EE1BF226}" type="presParOf" srcId="{E5874336-55F4-4D7E-AC33-B24B0D194890}" destId="{93FEEA1B-A15D-45D5-8453-DEEED862EB21}" srcOrd="0" destOrd="0" presId="urn:microsoft.com/office/officeart/2018/2/layout/IconVerticalSolidList"/>
    <dgm:cxn modelId="{8CD32467-5856-4DF8-973A-741B91D6705E}" type="presParOf" srcId="{E5874336-55F4-4D7E-AC33-B24B0D194890}" destId="{F2C8BD52-3FF1-4DD9-A121-8357EAE0FFD4}" srcOrd="1" destOrd="0" presId="urn:microsoft.com/office/officeart/2018/2/layout/IconVerticalSolidList"/>
    <dgm:cxn modelId="{0050DC4F-0C82-4BF5-AC54-977802736649}" type="presParOf" srcId="{E5874336-55F4-4D7E-AC33-B24B0D194890}" destId="{053D7C25-2AAE-4FAB-982B-BFE6863F8233}" srcOrd="2" destOrd="0" presId="urn:microsoft.com/office/officeart/2018/2/layout/IconVerticalSolidList"/>
    <dgm:cxn modelId="{F042A3E9-A336-478D-A48F-7E820F91EE17}" type="presParOf" srcId="{E5874336-55F4-4D7E-AC33-B24B0D194890}" destId="{0F99F8F0-B20C-4DD2-842E-76819C38B3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5D41-0037-4213-B341-30124C512E79}">
      <dsp:nvSpPr>
        <dsp:cNvPr id="0" name=""/>
        <dsp:cNvSpPr/>
      </dsp:nvSpPr>
      <dsp:spPr>
        <a:xfrm rot="5400000">
          <a:off x="4907587" y="-1750033"/>
          <a:ext cx="1435374" cy="5294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Gill Sans MT"/>
            </a:rPr>
            <a:t>Learn ways to build a culture of open and effective communication within partnership</a:t>
          </a:r>
        </a:p>
      </dsp:txBody>
      <dsp:txXfrm rot="-5400000">
        <a:off x="2978087" y="249536"/>
        <a:ext cx="5224307" cy="1295236"/>
      </dsp:txXfrm>
    </dsp:sp>
    <dsp:sp modelId="{4E210F44-D5CA-45CB-8CE9-F9247247A9C2}">
      <dsp:nvSpPr>
        <dsp:cNvPr id="0" name=""/>
        <dsp:cNvSpPr/>
      </dsp:nvSpPr>
      <dsp:spPr>
        <a:xfrm>
          <a:off x="0" y="44"/>
          <a:ext cx="2978086" cy="1794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Gill Sans MT"/>
            </a:rPr>
            <a:t>Learn</a:t>
          </a:r>
        </a:p>
      </dsp:txBody>
      <dsp:txXfrm>
        <a:off x="87587" y="87631"/>
        <a:ext cx="2802912" cy="1619044"/>
      </dsp:txXfrm>
    </dsp:sp>
    <dsp:sp modelId="{2991A8C6-F05C-42E6-A0F1-8205BBA9346C}">
      <dsp:nvSpPr>
        <dsp:cNvPr id="0" name=""/>
        <dsp:cNvSpPr/>
      </dsp:nvSpPr>
      <dsp:spPr>
        <a:xfrm rot="5400000">
          <a:off x="4907587" y="133895"/>
          <a:ext cx="1435374" cy="5294376"/>
        </a:xfrm>
        <a:prstGeom prst="round2SameRect">
          <a:avLst/>
        </a:prstGeom>
        <a:solidFill>
          <a:schemeClr val="accent2">
            <a:tint val="40000"/>
            <a:alpha val="90000"/>
            <a:hueOff val="1044789"/>
            <a:satOff val="13446"/>
            <a:lumOff val="175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1044789"/>
              <a:satOff val="13446"/>
              <a:lumOff val="1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Gill Sans MT"/>
            </a:rPr>
            <a:t>Identify tools to support trust-building, continuous improvement, and accountability</a:t>
          </a:r>
        </a:p>
      </dsp:txBody>
      <dsp:txXfrm rot="-5400000">
        <a:off x="2978087" y="2133465"/>
        <a:ext cx="5224307" cy="1295236"/>
      </dsp:txXfrm>
    </dsp:sp>
    <dsp:sp modelId="{E61CDA85-4658-4E7B-AD4A-51C09B8CAFDD}">
      <dsp:nvSpPr>
        <dsp:cNvPr id="0" name=""/>
        <dsp:cNvSpPr/>
      </dsp:nvSpPr>
      <dsp:spPr>
        <a:xfrm>
          <a:off x="0" y="1883974"/>
          <a:ext cx="2978086" cy="1794218"/>
        </a:xfrm>
        <a:prstGeom prst="round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Gill Sans MT"/>
            </a:rPr>
            <a:t>Identify</a:t>
          </a:r>
        </a:p>
      </dsp:txBody>
      <dsp:txXfrm>
        <a:off x="87587" y="1971561"/>
        <a:ext cx="2802912" cy="1619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24FEC-E5F8-4959-BD10-337F47CFAD46}">
      <dsp:nvSpPr>
        <dsp:cNvPr id="0" name=""/>
        <dsp:cNvSpPr/>
      </dsp:nvSpPr>
      <dsp:spPr>
        <a:xfrm rot="16200000">
          <a:off x="-858669" y="860663"/>
          <a:ext cx="3678303" cy="195697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216" bIns="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ill Sans MT"/>
            </a:rPr>
            <a:t>Independent/Other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Relationship is typically transactional, such as an exchange of resources.</a:t>
          </a:r>
        </a:p>
      </dsp:txBody>
      <dsp:txXfrm rot="5400000">
        <a:off x="1995" y="735660"/>
        <a:ext cx="1956975" cy="2206981"/>
      </dsp:txXfrm>
    </dsp:sp>
    <dsp:sp modelId="{4C2A1087-CEE2-4619-A43C-8D2586BFFDC4}">
      <dsp:nvSpPr>
        <dsp:cNvPr id="0" name=""/>
        <dsp:cNvSpPr/>
      </dsp:nvSpPr>
      <dsp:spPr>
        <a:xfrm rot="16200000">
          <a:off x="1245079" y="860663"/>
          <a:ext cx="3678303" cy="195697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216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ill Sans MT"/>
            </a:rPr>
            <a:t>Cooperative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Partners</a:t>
          </a:r>
          <a:r>
            <a:rPr lang="en-US" sz="1300" kern="1200" dirty="0"/>
            <a:t> operating “side by side.” They may recognize each other’s value but mostly “stay out of each other’s business.”</a:t>
          </a:r>
        </a:p>
      </dsp:txBody>
      <dsp:txXfrm rot="5400000">
        <a:off x="2105743" y="735660"/>
        <a:ext cx="1956975" cy="2206981"/>
      </dsp:txXfrm>
    </dsp:sp>
    <dsp:sp modelId="{B8B91A94-8AFE-4C01-9352-4AB584E5AC0A}">
      <dsp:nvSpPr>
        <dsp:cNvPr id="0" name=""/>
        <dsp:cNvSpPr/>
      </dsp:nvSpPr>
      <dsp:spPr>
        <a:xfrm rot="16200000">
          <a:off x="3348828" y="860663"/>
          <a:ext cx="3678303" cy="195697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216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ill Sans MT"/>
            </a:rPr>
            <a:t>Collaborative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Partners</a:t>
          </a:r>
          <a:r>
            <a:rPr lang="en-US" sz="1300" kern="1200" dirty="0"/>
            <a:t> working jointly together on a program or programs towards a shared goal. Partners recognize that all have an important role to play in supporting youth.</a:t>
          </a:r>
        </a:p>
      </dsp:txBody>
      <dsp:txXfrm rot="5400000">
        <a:off x="4209492" y="735660"/>
        <a:ext cx="1956975" cy="2206981"/>
      </dsp:txXfrm>
    </dsp:sp>
    <dsp:sp modelId="{D6F9D4ED-C086-493D-AA2F-1A5C688F0D1F}">
      <dsp:nvSpPr>
        <dsp:cNvPr id="0" name=""/>
        <dsp:cNvSpPr/>
      </dsp:nvSpPr>
      <dsp:spPr>
        <a:xfrm rot="16200000">
          <a:off x="5452577" y="860663"/>
          <a:ext cx="3678303" cy="195697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6216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Gill Sans MT"/>
            </a:rPr>
            <a:t>Integrated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Partners</a:t>
          </a:r>
          <a:r>
            <a:rPr lang="en-US" sz="1300" kern="1200" dirty="0"/>
            <a:t> that work together to set goals, make decisions, and evaluate shared programs and their partnership. </a:t>
          </a:r>
        </a:p>
      </dsp:txBody>
      <dsp:txXfrm rot="5400000">
        <a:off x="6313241" y="735660"/>
        <a:ext cx="1956975" cy="2206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1940E-861A-40D2-8EF0-F3188B06BB39}">
      <dsp:nvSpPr>
        <dsp:cNvPr id="0" name=""/>
        <dsp:cNvSpPr/>
      </dsp:nvSpPr>
      <dsp:spPr>
        <a:xfrm>
          <a:off x="3110" y="167693"/>
          <a:ext cx="1870190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MT"/>
            </a:rPr>
            <a:t>Independent/Other</a:t>
          </a:r>
        </a:p>
      </dsp:txBody>
      <dsp:txXfrm>
        <a:off x="3110" y="167693"/>
        <a:ext cx="1870190" cy="374400"/>
      </dsp:txXfrm>
    </dsp:sp>
    <dsp:sp modelId="{9543FC39-6D1B-4FBD-AE72-B8166C2BB103}">
      <dsp:nvSpPr>
        <dsp:cNvPr id="0" name=""/>
        <dsp:cNvSpPr/>
      </dsp:nvSpPr>
      <dsp:spPr>
        <a:xfrm>
          <a:off x="3110" y="542093"/>
          <a:ext cx="1870190" cy="29684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Transactional communication, such as an application for space rental and email confirmation.</a:t>
          </a:r>
          <a:endParaRPr lang="en-US" sz="1300" kern="1200" dirty="0"/>
        </a:p>
      </dsp:txBody>
      <dsp:txXfrm>
        <a:off x="3110" y="542093"/>
        <a:ext cx="1870190" cy="2968450"/>
      </dsp:txXfrm>
    </dsp:sp>
    <dsp:sp modelId="{075E5633-5DDC-462F-ABFB-746A420B29E6}">
      <dsp:nvSpPr>
        <dsp:cNvPr id="0" name=""/>
        <dsp:cNvSpPr/>
      </dsp:nvSpPr>
      <dsp:spPr>
        <a:xfrm>
          <a:off x="2135127" y="167693"/>
          <a:ext cx="1870190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MT"/>
            </a:rPr>
            <a:t>Cooperative</a:t>
          </a:r>
        </a:p>
      </dsp:txBody>
      <dsp:txXfrm>
        <a:off x="2135127" y="167693"/>
        <a:ext cx="1870190" cy="374400"/>
      </dsp:txXfrm>
    </dsp:sp>
    <dsp:sp modelId="{42312F3D-4FE6-47F1-B977-2065DEB77384}">
      <dsp:nvSpPr>
        <dsp:cNvPr id="0" name=""/>
        <dsp:cNvSpPr/>
      </dsp:nvSpPr>
      <dsp:spPr>
        <a:xfrm>
          <a:off x="2135127" y="542093"/>
          <a:ext cx="1870190" cy="29684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Communication focused on partnership set-up and end-of-program/cycle. Each organization decides how and what to communicate.</a:t>
          </a:r>
          <a:endParaRPr lang="en-US" sz="1300" kern="1200" dirty="0"/>
        </a:p>
      </dsp:txBody>
      <dsp:txXfrm>
        <a:off x="2135127" y="542093"/>
        <a:ext cx="1870190" cy="2968450"/>
      </dsp:txXfrm>
    </dsp:sp>
    <dsp:sp modelId="{56B26EE0-8CA0-4099-809C-81D8FEA8B21A}">
      <dsp:nvSpPr>
        <dsp:cNvPr id="0" name=""/>
        <dsp:cNvSpPr/>
      </dsp:nvSpPr>
      <dsp:spPr>
        <a:xfrm>
          <a:off x="4267144" y="167693"/>
          <a:ext cx="1870190" cy="374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MT"/>
            </a:rPr>
            <a:t>Collaborative</a:t>
          </a:r>
        </a:p>
      </dsp:txBody>
      <dsp:txXfrm>
        <a:off x="4267144" y="167693"/>
        <a:ext cx="1870190" cy="374400"/>
      </dsp:txXfrm>
    </dsp:sp>
    <dsp:sp modelId="{9F98ED51-66BD-4CBA-AD17-5F6B933CEEC4}">
      <dsp:nvSpPr>
        <dsp:cNvPr id="0" name=""/>
        <dsp:cNvSpPr/>
      </dsp:nvSpPr>
      <dsp:spPr>
        <a:xfrm>
          <a:off x="4267144" y="542093"/>
          <a:ext cx="1870190" cy="29684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Communication around shared goals, meeting community needs. Explicit agreements around communications – e.g. meeting frequency. Contribute to each other's public communications.</a:t>
          </a:r>
          <a:endParaRPr lang="en-US" sz="1300" kern="1200" dirty="0"/>
        </a:p>
      </dsp:txBody>
      <dsp:txXfrm>
        <a:off x="4267144" y="542093"/>
        <a:ext cx="1870190" cy="2968450"/>
      </dsp:txXfrm>
    </dsp:sp>
    <dsp:sp modelId="{94A39981-D7D8-4AF4-B8C9-37483CD8FE02}">
      <dsp:nvSpPr>
        <dsp:cNvPr id="0" name=""/>
        <dsp:cNvSpPr/>
      </dsp:nvSpPr>
      <dsp:spPr>
        <a:xfrm>
          <a:off x="6399162" y="167693"/>
          <a:ext cx="1870190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ill Sans MT"/>
            </a:rPr>
            <a:t>Integrated</a:t>
          </a:r>
        </a:p>
      </dsp:txBody>
      <dsp:txXfrm>
        <a:off x="6399162" y="167693"/>
        <a:ext cx="1870190" cy="374400"/>
      </dsp:txXfrm>
    </dsp:sp>
    <dsp:sp modelId="{AEF1ACAA-27E7-40CF-8ECB-B45DC263438B}">
      <dsp:nvSpPr>
        <dsp:cNvPr id="0" name=""/>
        <dsp:cNvSpPr/>
      </dsp:nvSpPr>
      <dsp:spPr>
        <a:xfrm>
          <a:off x="6399162" y="542093"/>
          <a:ext cx="1870190" cy="29684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Gill Sans MT"/>
            </a:rPr>
            <a:t>Regular communication is integral to the partnership and program activities and outcomes, from visioning to evaluation. Relational communication practices, such as shared decision-making and twice monthly meetings. Have a process for conflict resolution and problem-solving as partners.</a:t>
          </a:r>
          <a:endParaRPr lang="en-US" sz="1300" kern="1200" dirty="0"/>
        </a:p>
      </dsp:txBody>
      <dsp:txXfrm>
        <a:off x="6399162" y="542093"/>
        <a:ext cx="1870190" cy="2968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505E7-C144-4411-9410-C9D29D23D775}">
      <dsp:nvSpPr>
        <dsp:cNvPr id="0" name=""/>
        <dsp:cNvSpPr/>
      </dsp:nvSpPr>
      <dsp:spPr>
        <a:xfrm>
          <a:off x="0" y="703551"/>
          <a:ext cx="2274937" cy="818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Share:</a:t>
          </a:r>
        </a:p>
      </dsp:txBody>
      <dsp:txXfrm>
        <a:off x="39980" y="743531"/>
        <a:ext cx="2194977" cy="739039"/>
      </dsp:txXfrm>
    </dsp:sp>
    <dsp:sp modelId="{4EB0A46F-89DD-4833-B676-96286BD1E9C4}">
      <dsp:nvSpPr>
        <dsp:cNvPr id="0" name=""/>
        <dsp:cNvSpPr/>
      </dsp:nvSpPr>
      <dsp:spPr>
        <a:xfrm>
          <a:off x="0" y="1522551"/>
          <a:ext cx="2274937" cy="163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2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One action and...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One appreciation</a:t>
          </a:r>
        </a:p>
      </dsp:txBody>
      <dsp:txXfrm>
        <a:off x="0" y="1522551"/>
        <a:ext cx="2274937" cy="1630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3786-7BDA-4A64-AB5D-EEB52F2AF574}">
      <dsp:nvSpPr>
        <dsp:cNvPr id="0" name=""/>
        <dsp:cNvSpPr/>
      </dsp:nvSpPr>
      <dsp:spPr>
        <a:xfrm>
          <a:off x="0" y="449"/>
          <a:ext cx="8272463" cy="1050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11AF9-AB10-4E76-8FCF-ED4ABFD63F79}">
      <dsp:nvSpPr>
        <dsp:cNvPr id="0" name=""/>
        <dsp:cNvSpPr/>
      </dsp:nvSpPr>
      <dsp:spPr>
        <a:xfrm>
          <a:off x="317827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4074B-0B16-4914-8F75-4C5BDEC1E3BB}">
      <dsp:nvSpPr>
        <dsp:cNvPr id="0" name=""/>
        <dsp:cNvSpPr/>
      </dsp:nvSpPr>
      <dsp:spPr>
        <a:xfrm>
          <a:off x="1213522" y="449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</a:rPr>
            <a:t>Name of Trainer, Email address</a:t>
          </a:r>
          <a:endParaRPr lang="en-US" sz="2000" kern="1200" dirty="0"/>
        </a:p>
      </dsp:txBody>
      <dsp:txXfrm>
        <a:off x="1213522" y="449"/>
        <a:ext cx="7058940" cy="1050668"/>
      </dsp:txXfrm>
    </dsp:sp>
    <dsp:sp modelId="{364C6F64-3D64-410A-A6DE-108A5B0D3986}">
      <dsp:nvSpPr>
        <dsp:cNvPr id="0" name=""/>
        <dsp:cNvSpPr/>
      </dsp:nvSpPr>
      <dsp:spPr>
        <a:xfrm>
          <a:off x="0" y="1313784"/>
          <a:ext cx="8272463" cy="1050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63FF-42A6-409A-BB89-67E89FB98BAF}">
      <dsp:nvSpPr>
        <dsp:cNvPr id="0" name=""/>
        <dsp:cNvSpPr/>
      </dsp:nvSpPr>
      <dsp:spPr>
        <a:xfrm>
          <a:off x="317827" y="1550185"/>
          <a:ext cx="577867" cy="57786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14C80-F762-4801-8AB4-3F0C7B528853}">
      <dsp:nvSpPr>
        <dsp:cNvPr id="0" name=""/>
        <dsp:cNvSpPr/>
      </dsp:nvSpPr>
      <dsp:spPr>
        <a:xfrm>
          <a:off x="1213522" y="1313784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</a:rPr>
            <a:t>Resource Credit: Youth Development Executives of King County School &amp; Community Partnership Toolkit &amp; Curriculum</a:t>
          </a:r>
        </a:p>
      </dsp:txBody>
      <dsp:txXfrm>
        <a:off x="1213522" y="1313784"/>
        <a:ext cx="7058940" cy="1050668"/>
      </dsp:txXfrm>
    </dsp:sp>
    <dsp:sp modelId="{93FEEA1B-A15D-45D5-8453-DEEED862EB21}">
      <dsp:nvSpPr>
        <dsp:cNvPr id="0" name=""/>
        <dsp:cNvSpPr/>
      </dsp:nvSpPr>
      <dsp:spPr>
        <a:xfrm>
          <a:off x="0" y="2627120"/>
          <a:ext cx="8272463" cy="1050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8BD52-3FF1-4DD9-A121-8357EAE0FFD4}">
      <dsp:nvSpPr>
        <dsp:cNvPr id="0" name=""/>
        <dsp:cNvSpPr/>
      </dsp:nvSpPr>
      <dsp:spPr>
        <a:xfrm>
          <a:off x="317827" y="2863520"/>
          <a:ext cx="577867" cy="5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9F8F0-B20C-4DD2-842E-76819C38B389}">
      <dsp:nvSpPr>
        <dsp:cNvPr id="0" name=""/>
        <dsp:cNvSpPr/>
      </dsp:nvSpPr>
      <dsp:spPr>
        <a:xfrm>
          <a:off x="1213522" y="2627120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the survey!</a:t>
          </a:r>
        </a:p>
      </dsp:txBody>
      <dsp:txXfrm>
        <a:off x="1213522" y="2627120"/>
        <a:ext cx="7058940" cy="105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E6609-7D7A-436F-97D1-CF9EA31A9BF2}" type="datetimeFigureOut">
              <a:rPr lang="en-US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8A9AF-B34F-4DA6-A862-52D5AE7BB13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What needs to happen next:</a:t>
            </a:r>
          </a:p>
          <a:p>
            <a:r>
              <a:rPr lang="en-US">
                <a:ea typeface="Calibri"/>
                <a:cs typeface="Calibri"/>
              </a:rPr>
              <a:t>- making the changes from virtual to in person (do during 10/5 meeting)</a:t>
            </a:r>
          </a:p>
          <a:p>
            <a:r>
              <a:rPr lang="en-US">
                <a:ea typeface="Calibri"/>
                <a:cs typeface="Calibri"/>
              </a:rPr>
              <a:t>- list of materials needed</a:t>
            </a:r>
          </a:p>
          <a:p>
            <a:r>
              <a:rPr lang="en-US">
                <a:ea typeface="Calibri"/>
                <a:cs typeface="Calibri"/>
              </a:rPr>
              <a:t>- Anne to put together PDF/Slide of strategies from past sessions</a:t>
            </a:r>
          </a:p>
          <a:p>
            <a:r>
              <a:rPr lang="en-US">
                <a:ea typeface="Calibri"/>
                <a:cs typeface="Calibri"/>
              </a:rPr>
              <a:t>- add slides and graphics for missing sessions (10/5)</a:t>
            </a:r>
          </a:p>
          <a:p>
            <a:r>
              <a:rPr lang="en-US">
                <a:ea typeface="Calibri"/>
                <a:cs typeface="Calibri"/>
              </a:rPr>
              <a:t>- update the outline (10/5)</a:t>
            </a:r>
          </a:p>
          <a:p>
            <a:r>
              <a:rPr lang="en-US">
                <a:ea typeface="Calibri"/>
                <a:cs typeface="Calibri"/>
              </a:rPr>
              <a:t>- decide who's doing/leading what parts (after 10/5 meeting)</a:t>
            </a:r>
          </a:p>
          <a:p>
            <a:r>
              <a:rPr lang="en-US">
                <a:ea typeface="Calibri"/>
                <a:cs typeface="Calibri"/>
              </a:rPr>
              <a:t>- Practice session in person on 10/21 @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Have people in groups of 3-4 introduce selves with these prompts (~3-4 min), then whole group share out words/phrases that we write down on main whiteboard or poster.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4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Change to in person norms, housekeeping. Kelly and </a:t>
            </a:r>
            <a:r>
              <a:rPr lang="en-US" err="1">
                <a:ea typeface="Calibri"/>
                <a:cs typeface="Calibri"/>
              </a:rPr>
              <a:t>Kintasha</a:t>
            </a:r>
            <a:r>
              <a:rPr lang="en-US">
                <a:ea typeface="Calibri"/>
                <a:cs typeface="Calibri"/>
              </a:rPr>
              <a:t> to update.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Show video from Nate.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3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8A9AF-B34F-4DA6-A862-52D5AE7BB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6A898AA4-E337-4E77-8365-CD9B05073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347" y="1159311"/>
            <a:ext cx="1890757" cy="51023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90DF57-1398-4910-BD8C-04AE8444C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233" y="2079835"/>
            <a:ext cx="6959714" cy="67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EF297E-47BA-4130-8C92-445C52D941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1347" y="3241748"/>
            <a:ext cx="6959600" cy="67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(e.g. name of the presenter)</a:t>
            </a:r>
          </a:p>
        </p:txBody>
      </p:sp>
    </p:spTree>
    <p:extLst>
      <p:ext uri="{BB962C8B-B14F-4D97-AF65-F5344CB8AC3E}">
        <p14:creationId xmlns:p14="http://schemas.microsoft.com/office/powerpoint/2010/main" val="188841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A79F34-6780-41F2-AAD2-9840B7CBF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0949" y="2000391"/>
            <a:ext cx="1889924" cy="51210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7D1A6F-6AF1-42EC-9C7F-7E122D5C14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1394" y="2793441"/>
            <a:ext cx="5251005" cy="6355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AA43C9-CB6E-4E94-8261-CBB2768609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90949" y="3850641"/>
            <a:ext cx="52514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Text (e.g. name of the presenter)</a:t>
            </a:r>
          </a:p>
        </p:txBody>
      </p:sp>
    </p:spTree>
    <p:extLst>
      <p:ext uri="{BB962C8B-B14F-4D97-AF65-F5344CB8AC3E}">
        <p14:creationId xmlns:p14="http://schemas.microsoft.com/office/powerpoint/2010/main" val="205766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F61D-3957-4878-A793-2C5D0CD35F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1711" y="2495414"/>
            <a:ext cx="5290139" cy="717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7A8EF-CEA3-4524-8D59-FD998CADA4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91712" y="3473178"/>
            <a:ext cx="5290139" cy="5230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sub text</a:t>
            </a:r>
          </a:p>
        </p:txBody>
      </p:sp>
    </p:spTree>
    <p:extLst>
      <p:ext uri="{BB962C8B-B14F-4D97-AF65-F5344CB8AC3E}">
        <p14:creationId xmlns:p14="http://schemas.microsoft.com/office/powerpoint/2010/main" val="15189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6029648-2570-444B-8B9C-364D77B70EB0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6E1DD53-92CF-3E49-8F2F-A20D1EB016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466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7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4/top-5-technical-tools-used-in-handyman-servic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ul-barford.blogspot.com/2016/03/working-togethe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umenlearning.com/learn-build-and-grow-with-lumen-learnings-first-virtual-hackathon/learning-by-doing/" TargetMode="External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culture/a-glossary-of-inclusive-workplace-communication-296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pioeblog.blogspot.com/2016/05/learning-from-each-othe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stayingaliveuk/201784720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470" y="1507414"/>
            <a:ext cx="5400563" cy="370332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Communication and feedback practices to strengthen cross-sector partnership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193883" y="3337052"/>
            <a:ext cx="3703320" cy="440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3AAE87-39C3-CAA5-92BC-25EB8472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2330238" cy="25101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C7AD-9154-6BCD-115F-1E9DFEA0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FB672-8B79-3EF5-93A3-FA822160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74" y="2375487"/>
            <a:ext cx="7989752" cy="4239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000" dirty="0"/>
              <a:t>Self &amp; social awareness - </a:t>
            </a:r>
            <a:r>
              <a:rPr lang="en-US" sz="2000" dirty="0">
                <a:ea typeface="+mn-lt"/>
                <a:cs typeface="+mn-lt"/>
              </a:rPr>
              <a:t>Be aware of power differentials </a:t>
            </a:r>
            <a:endParaRPr lang="en-US" dirty="0"/>
          </a:p>
          <a:p>
            <a:pPr marL="305435" indent="-305435"/>
            <a:r>
              <a:rPr lang="en-US" sz="2000" dirty="0"/>
              <a:t>Know your audience by building relationships</a:t>
            </a:r>
            <a:endParaRPr lang="en-US" dirty="0"/>
          </a:p>
          <a:p>
            <a:pPr marL="305435" indent="-305435"/>
            <a:r>
              <a:rPr lang="en-US" sz="2000" dirty="0">
                <a:ea typeface="+mn-lt"/>
                <a:cs typeface="+mn-lt"/>
              </a:rPr>
              <a:t>Be explicit about intentions, preferences, and expectations</a:t>
            </a:r>
          </a:p>
          <a:p>
            <a:pPr marL="305435" indent="-305435"/>
            <a:r>
              <a:rPr lang="en-US" sz="2000" dirty="0">
                <a:ea typeface="+mn-lt"/>
                <a:cs typeface="+mn-lt"/>
              </a:rPr>
              <a:t>Take steps to mitigate stereotype threat</a:t>
            </a:r>
            <a:endParaRPr lang="en-US" sz="2000" dirty="0"/>
          </a:p>
          <a:p>
            <a:pPr marL="305435" indent="-305435"/>
            <a:r>
              <a:rPr lang="en-US" sz="2000" dirty="0">
                <a:ea typeface="+mn-lt"/>
                <a:cs typeface="+mn-lt"/>
              </a:rPr>
              <a:t>Recognize strengths, contributions, and improvements on a regular basis</a:t>
            </a:r>
          </a:p>
          <a:p>
            <a:pPr marL="305435" indent="-305435"/>
            <a:r>
              <a:rPr lang="en-US" sz="2000" dirty="0"/>
              <a:t>Model it</a:t>
            </a:r>
            <a:endParaRPr lang="en-US"/>
          </a:p>
          <a:p>
            <a:pPr marL="305435" indent="-305435"/>
            <a:r>
              <a:rPr lang="en-US" sz="2000" dirty="0"/>
              <a:t>Structure it!</a:t>
            </a:r>
          </a:p>
          <a:p>
            <a:pPr marL="305435" indent="-305435"/>
            <a:r>
              <a:rPr lang="en-US" sz="2000" dirty="0"/>
              <a:t>Consider relevance of time and place</a:t>
            </a:r>
          </a:p>
          <a:p>
            <a:pPr marL="305435" indent="-305435"/>
            <a:r>
              <a:rPr lang="en-US" sz="2000" dirty="0"/>
              <a:t>Ask for specific feedback – "Name one thing I could do to improve"</a:t>
            </a:r>
          </a:p>
          <a:p>
            <a:pPr marL="305435" indent="-305435"/>
            <a:r>
              <a:rPr lang="en-US" sz="2000" dirty="0"/>
              <a:t>Know who your allies are and when to call on them</a:t>
            </a:r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0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8E73-C7D9-E341-0B82-CAC5EB2A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2" y="5262296"/>
            <a:ext cx="7614728" cy="68951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Application: Feedback Touch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953-F2C8-64A2-E3C3-486DD86B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99" y="601200"/>
            <a:ext cx="4488780" cy="4204800"/>
          </a:xfrm>
        </p:spPr>
        <p:txBody>
          <a:bodyPr/>
          <a:lstStyle/>
          <a:p>
            <a:pPr marL="305435" indent="-305435"/>
            <a:r>
              <a:rPr lang="en-US" dirty="0"/>
              <a:t>What are the current feedback touch points? What do we give/offer feedback about?</a:t>
            </a:r>
          </a:p>
          <a:p>
            <a:pPr marL="305435" indent="-305435"/>
            <a:r>
              <a:rPr lang="en-US" dirty="0"/>
              <a:t>What values or practices would help us be more authentic?</a:t>
            </a:r>
          </a:p>
          <a:p>
            <a:pPr marL="305435" indent="-305435"/>
            <a:r>
              <a:rPr lang="en-US" dirty="0"/>
              <a:t>What is one concrete step we will take?</a:t>
            </a:r>
          </a:p>
        </p:txBody>
      </p:sp>
      <p:pic>
        <p:nvPicPr>
          <p:cNvPr id="5" name="Picture 5" descr="HD wallpaper: finger, touch, hand, structure, internet, network, social, social network ...">
            <a:extLst>
              <a:ext uri="{FF2B5EF4-FFF2-40B4-BE49-F238E27FC236}">
                <a16:creationId xmlns:a16="http://schemas.microsoft.com/office/drawing/2014/main" id="{1D9A74DF-40DD-AAD5-A61D-6CE4E809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29" y="1482173"/>
            <a:ext cx="3775587" cy="23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20953E-BE4B-FCA3-9A67-0F1BC6F46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76" r="15523" b="119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0508C-E67C-4B58-809F-95533E0E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5" y="746376"/>
            <a:ext cx="2559050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Tools to support EFFECTIVE COMMUNICATION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39C4-2BBB-C19C-021B-589AD9FA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38" y="2189663"/>
            <a:ext cx="2561306" cy="41448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Feedback Loop Exercise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Partnership Meeting Topics and Sample Agenda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Tip Sheet: Planning Equitable Collaboration Meetings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School-Community Partnership Design and Planning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59490-94FE-ED72-6D8B-33EC785F97A2}"/>
              </a:ext>
            </a:extLst>
          </p:cNvPr>
          <p:cNvSpPr txBox="1"/>
          <p:nvPr/>
        </p:nvSpPr>
        <p:spPr>
          <a:xfrm>
            <a:off x="6561242" y="6657945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34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304E-EBAD-1003-2841-5EE23102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7F5DA-27D0-91E9-D53E-6C8D94D1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dirty="0"/>
              <a:t>Choose a number:</a:t>
            </a:r>
          </a:p>
          <a:p>
            <a:pPr marL="342900" indent="-342900">
              <a:buAutoNum type="arabicPeriod"/>
            </a:pPr>
            <a:r>
              <a:rPr lang="en-US" sz="2000" dirty="0">
                <a:ea typeface="+mn-lt"/>
                <a:cs typeface="+mn-lt"/>
              </a:rPr>
              <a:t>I want to strengthen communication through giving and receiving feedback.</a:t>
            </a:r>
          </a:p>
          <a:p>
            <a:pPr marL="342900" indent="-342900">
              <a:buAutoNum type="arabicPeriod"/>
            </a:pPr>
            <a:r>
              <a:rPr lang="en-US" sz="2000" dirty="0">
                <a:ea typeface="+mn-lt"/>
                <a:cs typeface="+mn-lt"/>
              </a:rPr>
              <a:t>I want to plan meaningful and productive partnership meetings.</a:t>
            </a:r>
          </a:p>
          <a:p>
            <a:pPr marL="342900" indent="-342900">
              <a:buAutoNum type="arabicPeriod"/>
            </a:pPr>
            <a:r>
              <a:rPr lang="en-US" sz="2000" dirty="0">
                <a:ea typeface="+mn-lt"/>
                <a:cs typeface="+mn-lt"/>
              </a:rPr>
              <a:t>I want to create conditions for more equitable collaboration with my partners.</a:t>
            </a:r>
          </a:p>
          <a:p>
            <a:pPr marL="342900" indent="-342900">
              <a:buAutoNum type="arabicPeriod"/>
            </a:pPr>
            <a:r>
              <a:rPr lang="en-US" sz="2000" dirty="0">
                <a:ea typeface="+mn-lt"/>
                <a:cs typeface="+mn-lt"/>
              </a:rPr>
              <a:t>I want to communicate effectively when reviewing, revising, or designing a partnership.</a:t>
            </a:r>
          </a:p>
        </p:txBody>
      </p:sp>
    </p:spTree>
    <p:extLst>
      <p:ext uri="{BB962C8B-B14F-4D97-AF65-F5344CB8AC3E}">
        <p14:creationId xmlns:p14="http://schemas.microsoft.com/office/powerpoint/2010/main" val="119386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AD07-24B3-FB82-AFEC-DF24E0A6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90" y="960723"/>
            <a:ext cx="3726367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Breakout rooms: Discuss the tool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6187-210F-9597-EF64-541ECAC4C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40" y="2254102"/>
            <a:ext cx="3710416" cy="3650344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What?</a:t>
            </a:r>
          </a:p>
          <a:p>
            <a:pPr marL="667385" lvl="1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What is it for?</a:t>
            </a:r>
          </a:p>
          <a:p>
            <a:pPr marL="667385" lvl="1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Do you have an example of what this looks like in action?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So what?</a:t>
            </a:r>
            <a:endParaRPr lang="en-US" dirty="0">
              <a:ea typeface="+mn-lt"/>
              <a:cs typeface="+mn-lt"/>
            </a:endParaRPr>
          </a:p>
          <a:p>
            <a:pPr marL="667385" lvl="1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What's important about this tool?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Now what?</a:t>
            </a:r>
          </a:p>
          <a:p>
            <a:pPr marL="667385" lvl="1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How might you apply this tool?</a:t>
            </a:r>
          </a:p>
          <a:p>
            <a:pPr marL="342900" indent="-342900"/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Be prepared to share 1 useful thing your group learned.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3E8B99E-B518-9FC5-8EF2-37B952987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1063" y="2175313"/>
            <a:ext cx="3714356" cy="2516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CE2B7-57B5-008F-BAE9-7F7EBCE04487}"/>
              </a:ext>
            </a:extLst>
          </p:cNvPr>
          <p:cNvSpPr txBox="1"/>
          <p:nvPr/>
        </p:nvSpPr>
        <p:spPr>
          <a:xfrm>
            <a:off x="6109297" y="4491734"/>
            <a:ext cx="245612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636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2780608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E9F39-823A-DDB8-58ED-DEEF40A6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2" y="826346"/>
            <a:ext cx="2378929" cy="1013800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Reflection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32C034-465B-F8BC-1D8D-A6039E4CD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6600" y="1709591"/>
            <a:ext cx="5149879" cy="3437544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40517D5-1930-F1B0-84B7-F078D20F6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321071"/>
              </p:ext>
            </p:extLst>
          </p:nvPr>
        </p:nvGraphicFramePr>
        <p:xfrm>
          <a:off x="573082" y="2052084"/>
          <a:ext cx="2274937" cy="385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CB6854C-2C8E-B1D2-D0CF-08D305D5B29B}"/>
              </a:ext>
            </a:extLst>
          </p:cNvPr>
          <p:cNvSpPr txBox="1"/>
          <p:nvPr/>
        </p:nvSpPr>
        <p:spPr>
          <a:xfrm>
            <a:off x="6143297" y="4875193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414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ACA-71E1-4BE6-9012-46D4EC7E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Keep in contact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A3F451-8D5B-0039-8C90-47A283E6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839152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84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0743-778A-4471-9509-57EB2B36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903514"/>
            <a:ext cx="8272212" cy="13217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Welcome to "Communication and feedback practices to strengthen cross-sector partnership"!</a:t>
            </a:r>
          </a:p>
          <a:p>
            <a:endParaRPr lang="en-US" sz="2600">
              <a:solidFill>
                <a:srgbClr val="FFFFFF"/>
              </a:solidFill>
            </a:endParaRPr>
          </a:p>
        </p:txBody>
      </p:sp>
      <p:sp useBgFill="1">
        <p:nvSpPr>
          <p:cNvPr id="38" name="Rectangle 4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DC3D865-8C94-5800-D5FC-BF3379C30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918" y="3185406"/>
            <a:ext cx="3721894" cy="2000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BF4C62-1DB0-48B3-8677-83C3A049AD85}"/>
              </a:ext>
            </a:extLst>
          </p:cNvPr>
          <p:cNvSpPr txBox="1"/>
          <p:nvPr/>
        </p:nvSpPr>
        <p:spPr>
          <a:xfrm>
            <a:off x="4751853" y="2180496"/>
            <a:ext cx="3956251" cy="40456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As you arrive, we welcome you to...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Say hello in the Chat Box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Get grounded by acknowledging the land you're on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Prepare for our Community Building activity by reflecting on this question:  What is some positive recognition for a partner or something to celebrate from your partnership?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27B42-3541-DFC3-1E89-C26072C11E11}"/>
              </a:ext>
            </a:extLst>
          </p:cNvPr>
          <p:cNvSpPr txBox="1"/>
          <p:nvPr/>
        </p:nvSpPr>
        <p:spPr>
          <a:xfrm>
            <a:off x="1632054" y="4985869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23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&amp; Community Partnership Toolkit – Communication tools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57" y="2199349"/>
            <a:ext cx="3678773" cy="3661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853" y="2152128"/>
            <a:ext cx="22098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Feedback Loop Exercise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642" y="3427401"/>
            <a:ext cx="19812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Sample Partnership Check-in Agenda &amp; Meeting Topics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627" y="5543950"/>
            <a:ext cx="22098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Communication Strategy Guiding Questions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8937" y="2080650"/>
            <a:ext cx="22098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Planning for Ongoing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6836" y="3070203"/>
            <a:ext cx="22098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Tip Sheet: Planning for Equitable Meetings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2313" y="4376046"/>
            <a:ext cx="1893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Elevator Pitch Activity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8142" y="5612690"/>
            <a:ext cx="297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Youth Program Partnership Newsletter Guide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4734" y="48392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Image: </a:t>
            </a:r>
            <a:r>
              <a:rPr lang="en-US" sz="900" err="1"/>
              <a:t>Clckr</a:t>
            </a:r>
            <a:r>
              <a:rPr lang="en-US" sz="900"/>
              <a:t>-Free-Vector Images (</a:t>
            </a:r>
            <a:r>
              <a:rPr lang="en-US" sz="900" err="1"/>
              <a:t>Pixabay</a:t>
            </a:r>
            <a:r>
              <a:rPr lang="en-US" sz="900"/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66737" y="2510367"/>
            <a:ext cx="1473925" cy="509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56913" y="2883344"/>
            <a:ext cx="1271546" cy="822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17880" y="3558581"/>
            <a:ext cx="2037319" cy="2021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11074" y="2602772"/>
            <a:ext cx="2209800" cy="5912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487274" y="3331485"/>
            <a:ext cx="2286000" cy="246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95808" y="3547829"/>
            <a:ext cx="17526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100938" y="3517781"/>
            <a:ext cx="1699054" cy="21047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5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EFF"/>
                </a:solidFill>
              </a:rPr>
              <a:t>Learning Objectives</a:t>
            </a:r>
          </a:p>
        </p:txBody>
      </p:sp>
      <p:graphicFrame>
        <p:nvGraphicFramePr>
          <p:cNvPr id="23" name="TextBox 2">
            <a:extLst>
              <a:ext uri="{FF2B5EF4-FFF2-40B4-BE49-F238E27FC236}">
                <a16:creationId xmlns:a16="http://schemas.microsoft.com/office/drawing/2014/main" id="{1C443C3E-62EA-457F-A8F1-EABB1B6D8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961345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E5ADD-B4DB-4DCC-971F-5AC59281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Setting the stage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F545B86-E2CD-A7BE-A634-DF4E68749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586" r="12332" b="-4"/>
          <a:stretch/>
        </p:blipFill>
        <p:spPr>
          <a:xfrm>
            <a:off x="492918" y="2361056"/>
            <a:ext cx="3721894" cy="364921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041B4-5A8D-43C8-B875-88184D592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1853" y="2180496"/>
            <a:ext cx="395625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5435" indent="-305435">
              <a:lnSpc>
                <a:spcPct val="90000"/>
              </a:lnSpc>
            </a:pPr>
            <a:r>
              <a:rPr lang="en-US" sz="1700"/>
              <a:t>Learn with and from each other</a:t>
            </a:r>
          </a:p>
          <a:p>
            <a:pPr marL="305435" indent="-305435">
              <a:lnSpc>
                <a:spcPct val="90000"/>
              </a:lnSpc>
            </a:pPr>
            <a:r>
              <a:rPr lang="en-US" sz="1700"/>
              <a:t>Participate in activity &amp; discussion (Let us know if your circumstances require that you to be a passive participant)</a:t>
            </a:r>
          </a:p>
          <a:p>
            <a:pPr marL="305435" indent="-305435">
              <a:lnSpc>
                <a:spcPct val="90000"/>
              </a:lnSpc>
            </a:pPr>
            <a:r>
              <a:rPr lang="en-US" sz="1700"/>
              <a:t>Cameras on when possible</a:t>
            </a:r>
          </a:p>
          <a:p>
            <a:pPr marL="305435" indent="-305435">
              <a:lnSpc>
                <a:spcPct val="90000"/>
              </a:lnSpc>
            </a:pPr>
            <a:r>
              <a:rPr lang="en-US" sz="1700"/>
              <a:t>Offer grace</a:t>
            </a:r>
          </a:p>
          <a:p>
            <a:pPr marL="305435" indent="-305435">
              <a:lnSpc>
                <a:spcPct val="90000"/>
              </a:lnSpc>
            </a:pPr>
            <a:r>
              <a:rPr lang="en-US" sz="1700"/>
              <a:t>Use "raise your hand" feature or "unmute" to speak</a:t>
            </a:r>
          </a:p>
          <a:p>
            <a:pPr marL="305435" indent="-305435">
              <a:lnSpc>
                <a:spcPct val="90000"/>
              </a:lnSpc>
            </a:pPr>
            <a:r>
              <a:rPr lang="en-US" sz="1700"/>
              <a:t>Contribute ideas or questions in the chat box</a:t>
            </a:r>
          </a:p>
          <a:p>
            <a:pPr marL="305435" indent="-305435">
              <a:lnSpc>
                <a:spcPct val="90000"/>
              </a:lnSpc>
            </a:pPr>
            <a:r>
              <a:rPr lang="en-US" sz="1700"/>
              <a:t>Low-tech – Have a writing utensil and pieces of paper near you for activities during today's session.</a:t>
            </a:r>
          </a:p>
          <a:p>
            <a:pPr marL="305435" indent="-305435">
              <a:lnSpc>
                <a:spcPct val="90000"/>
              </a:lnSpc>
            </a:pPr>
            <a:endParaRPr lang="en-US" sz="1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53746-9EA5-463F-A4C1-B0F69E70ED65}"/>
              </a:ext>
            </a:extLst>
          </p:cNvPr>
          <p:cNvSpPr txBox="1"/>
          <p:nvPr/>
        </p:nvSpPr>
        <p:spPr>
          <a:xfrm>
            <a:off x="1632054" y="5810220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65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5422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5873675"/>
            <a:ext cx="8472550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5E2D1-BCF7-459D-8A44-D4A40357318A}"/>
              </a:ext>
            </a:extLst>
          </p:cNvPr>
          <p:cNvSpPr txBox="1"/>
          <p:nvPr/>
        </p:nvSpPr>
        <p:spPr>
          <a:xfrm>
            <a:off x="532104" y="5875867"/>
            <a:ext cx="77765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CFC"/>
                </a:solidFill>
              </a:rPr>
              <a:t>STRENGTHS-BASED 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7B3C5-56C2-271C-F30C-7615A9E8FA77}"/>
              </a:ext>
            </a:extLst>
          </p:cNvPr>
          <p:cNvSpPr txBox="1"/>
          <p:nvPr/>
        </p:nvSpPr>
        <p:spPr>
          <a:xfrm>
            <a:off x="479323" y="649358"/>
            <a:ext cx="502546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Give some positive recognition to a partner to share something to celebrate from your partnership.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Bonus: Share a story that relates to communication!</a:t>
            </a:r>
          </a:p>
          <a:p>
            <a:endParaRPr lang="en-US" sz="2400" dirty="0"/>
          </a:p>
          <a:p>
            <a:r>
              <a:rPr lang="en-US" sz="2400" dirty="0"/>
              <a:t>Example: </a:t>
            </a:r>
          </a:p>
          <a:p>
            <a:r>
              <a:rPr lang="en-US" sz="2400" dirty="0"/>
              <a:t>"My colleague recently put up a Wall of Fame in the staff office and I've noticed how we make sure everyone in the partnership receives individual recognition."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E0993696-1626-0507-BB0C-06492552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6061" y="1624167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ACEF8E-B7A7-7A1F-1DC5-4B796893B7AD}"/>
              </a:ext>
            </a:extLst>
          </p:cNvPr>
          <p:cNvSpPr txBox="1"/>
          <p:nvPr/>
        </p:nvSpPr>
        <p:spPr>
          <a:xfrm>
            <a:off x="5726061" y="4367367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8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10D0-2E78-506A-89FB-76B8EAD9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Partnership types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5F11EF-E9D3-B1C2-C572-75B15480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821485"/>
              </p:ext>
            </p:extLst>
          </p:nvPr>
        </p:nvGraphicFramePr>
        <p:xfrm>
          <a:off x="373141" y="2252213"/>
          <a:ext cx="8272211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88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10D0-2E78-506A-89FB-76B8EAD9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Sample communication focus and practices within partnership types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5F11EF-E9D3-B1C2-C572-75B15480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679239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25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B1FB2-5082-4485-B7BF-88514881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building a culture of open communication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2180496"/>
            <a:ext cx="405348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Feedback Free Stock Photo - Public Domain Pictures">
            <a:extLst>
              <a:ext uri="{FF2B5EF4-FFF2-40B4-BE49-F238E27FC236}">
                <a16:creationId xmlns:a16="http://schemas.microsoft.com/office/drawing/2014/main" id="{3ABB291A-D561-1563-5490-B8362EB9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" y="2943483"/>
            <a:ext cx="3721894" cy="248436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EE30E88-69E0-6A93-60D5-A1E92A76A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1853" y="2180496"/>
            <a:ext cx="3956251" cy="4045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5435" indent="-305435"/>
            <a:r>
              <a:rPr lang="en-US" sz="2000" dirty="0"/>
              <a:t>Think of a time when someone gave you feedback that helped you learn and grow (in any setting).</a:t>
            </a:r>
          </a:p>
          <a:p>
            <a:pPr marL="305435" indent="-305435"/>
            <a:r>
              <a:rPr lang="en-US" sz="2000" dirty="0"/>
              <a:t>Share your story in your group.</a:t>
            </a:r>
          </a:p>
          <a:p>
            <a:pPr marL="305435" indent="-305435"/>
            <a:r>
              <a:rPr lang="en-US" sz="2000" dirty="0"/>
              <a:t>Describe the relationships or environment that enabled you to respond to the feedback.</a:t>
            </a:r>
          </a:p>
        </p:txBody>
      </p:sp>
    </p:spTree>
    <p:extLst>
      <p:ext uri="{BB962C8B-B14F-4D97-AF65-F5344CB8AC3E}">
        <p14:creationId xmlns:p14="http://schemas.microsoft.com/office/powerpoint/2010/main" val="36561738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itle Slides">
  <a:themeElements>
    <a:clrScheme name="SOWA 2020 Brand">
      <a:dk1>
        <a:sysClr val="windowText" lastClr="000000"/>
      </a:dk1>
      <a:lt1>
        <a:sysClr val="window" lastClr="FFFFFF"/>
      </a:lt1>
      <a:dk2>
        <a:srgbClr val="E26851"/>
      </a:dk2>
      <a:lt2>
        <a:srgbClr val="F6F7F3"/>
      </a:lt2>
      <a:accent1>
        <a:srgbClr val="E26851"/>
      </a:accent1>
      <a:accent2>
        <a:srgbClr val="0C1F45"/>
      </a:accent2>
      <a:accent3>
        <a:srgbClr val="4D848B"/>
      </a:accent3>
      <a:accent4>
        <a:srgbClr val="FEE671"/>
      </a:accent4>
      <a:accent5>
        <a:srgbClr val="F6F7F3"/>
      </a:accent5>
      <a:accent6>
        <a:srgbClr val="F4D8CD"/>
      </a:accent6>
      <a:hlink>
        <a:srgbClr val="725B66"/>
      </a:hlink>
      <a:folHlink>
        <a:srgbClr val="F0EBD8"/>
      </a:folHlink>
    </a:clrScheme>
    <a:fontScheme name="SOWA 2020 Brand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F0D5B5BF51F4F9EE65BB8796CFA68" ma:contentTypeVersion="21" ma:contentTypeDescription="Create a new document." ma:contentTypeScope="" ma:versionID="d176baf52b45804087de8de169e0ab11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d3d8e16-c1ec-4c8b-9c86-0185bb18c381" xmlns:ns4="ea68e43e-11a4-45f4-ab50-97c6891af626" targetNamespace="http://schemas.microsoft.com/office/2006/metadata/properties" ma:root="true" ma:fieldsID="9c834d4f91f773d72139e47b2597610b" ns1:_="" ns2:_="" ns3:_="" ns4:_="">
    <xsd:import namespace="http://schemas.microsoft.com/sharepoint/v3"/>
    <xsd:import namespace="http://schemas.microsoft.com/sharepoint/v3/fields"/>
    <xsd:import namespace="bd3d8e16-c1ec-4c8b-9c86-0185bb18c381"/>
    <xsd:import namespace="ea68e43e-11a4-45f4-ab50-97c6891af626"/>
    <xsd:element name="properties">
      <xsd:complexType>
        <xsd:sequence>
          <xsd:element name="documentManagement">
            <xsd:complexType>
              <xsd:all>
                <xsd:element ref="ns1:PercentComplete" minOccurs="0"/>
                <xsd:element ref="ns2:_DCDateCreated" minOccurs="0"/>
                <xsd:element ref="ns2:_DCDateModified" minOccurs="0"/>
                <xsd:element ref="ns2:_Forma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ercentComplete" ma:index="2" nillable="true" ma:displayName="% Complete" ma:internalName="PercentComplete" ma:percentage="TRUE">
      <xsd:simpleType>
        <xsd:restriction base="dms:Number">
          <xsd:maxInclusive value="1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3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4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Format" ma:index="5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d8e16-c1ec-4c8b-9c86-0185bb18c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b8bd68b-adfb-4b9b-9d83-f2ef1aa988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8e43e-11a4-45f4-ab50-97c6891af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52211970-3312-4e53-8591-04e2e27e856f}" ma:internalName="TaxCatchAll" ma:showField="CatchAllData" ma:web="ea68e43e-11a4-45f4-ab50-97c6891af6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  <PercentComplete xmlns="http://schemas.microsoft.com/sharepoint/v3" xsi:nil="true"/>
    <_Format xmlns="http://schemas.microsoft.com/sharepoint/v3/fields" xsi:nil="true"/>
    <_DCDateCreated xmlns="http://schemas.microsoft.com/sharepoint/v3/fields" xsi:nil="true"/>
    <SharedWithUsers xmlns="ea68e43e-11a4-45f4-ab50-97c6891af626">
      <UserInfo>
        <DisplayName>Mona Grife</DisplayName>
        <AccountId>18</AccountId>
        <AccountType/>
      </UserInfo>
      <UserInfo>
        <DisplayName>Kelly Riffer</DisplayName>
        <AccountId>334</AccountId>
        <AccountType/>
      </UserInfo>
    </SharedWithUsers>
    <TaxCatchAll xmlns="ea68e43e-11a4-45f4-ab50-97c6891af626" xsi:nil="true"/>
    <lcf76f155ced4ddcb4097134ff3c332f xmlns="bd3d8e16-c1ec-4c8b-9c86-0185bb18c3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D2B125-9B70-4B04-B5B7-9B4A9BF7AE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A1A35-852C-45AC-96B4-3C82F7E9D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bd3d8e16-c1ec-4c8b-9c86-0185bb18c381"/>
    <ds:schemaRef ds:uri="ea68e43e-11a4-45f4-ab50-97c6891af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18BD6D-5DF9-4EF0-9F05-E59AA443B526}">
  <ds:schemaRefs>
    <ds:schemaRef ds:uri="bd3d8e16-c1ec-4c8b-9c86-0185bb18c381"/>
    <ds:schemaRef ds:uri="ea68e43e-11a4-45f4-ab50-97c6891af6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1038</Words>
  <Application>Microsoft Office PowerPoint</Application>
  <PresentationFormat>On-screen Show (4:3)</PresentationFormat>
  <Paragraphs>124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Gill Sans MT</vt:lpstr>
      <vt:lpstr>Source Sans Pro</vt:lpstr>
      <vt:lpstr>Wingdings 2</vt:lpstr>
      <vt:lpstr>Dividend</vt:lpstr>
      <vt:lpstr>Title Slides</vt:lpstr>
      <vt:lpstr>Communication and feedback practices to strengthen cross-sector partnership</vt:lpstr>
      <vt:lpstr>Welcome to "Communication and feedback practices to strengthen cross-sector partnership"! </vt:lpstr>
      <vt:lpstr>School &amp; Community Partnership Toolkit – Communication tools</vt:lpstr>
      <vt:lpstr>Learning Objectives</vt:lpstr>
      <vt:lpstr>Setting the stage</vt:lpstr>
      <vt:lpstr>PowerPoint Presentation</vt:lpstr>
      <vt:lpstr>Partnership types</vt:lpstr>
      <vt:lpstr>Sample communication focus and practices within partnership types</vt:lpstr>
      <vt:lpstr>building a culture of open communication</vt:lpstr>
      <vt:lpstr>Cultivating conditions</vt:lpstr>
      <vt:lpstr>Application: Feedback Touch Points</vt:lpstr>
      <vt:lpstr>Tools to support EFFECTIVE COMMUNICATION</vt:lpstr>
      <vt:lpstr>Self-assessment</vt:lpstr>
      <vt:lpstr>Breakout rooms: Discuss the tool</vt:lpstr>
      <vt:lpstr>Reflection</vt:lpstr>
      <vt:lpstr>Keep in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Powell</dc:creator>
  <cp:lastModifiedBy>Anne Arias</cp:lastModifiedBy>
  <cp:revision>592</cp:revision>
  <cp:lastPrinted>2021-03-30T17:14:18Z</cp:lastPrinted>
  <dcterms:created xsi:type="dcterms:W3CDTF">2019-04-13T21:24:12Z</dcterms:created>
  <dcterms:modified xsi:type="dcterms:W3CDTF">2023-09-25T21:45:55Z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0x010100DDFF0D5B5BF51F4F9EE65BB8796CFA68</vt:lpwstr>
  </property>
  <property fmtid="{D5CDD505-2E9C-101B-9397-08002B2CF9AE}" pid="3" name="AuthorIds_UIVersion_3072">
    <vt:lpwstr>19</vt:lpwstr>
  </property>
  <property fmtid="{D5CDD505-2E9C-101B-9397-08002B2CF9AE}" pid="4" name="AuthorIds_UIVersion_5632">
    <vt:lpwstr>19</vt:lpwstr>
  </property>
  <property fmtid="{D5CDD505-2E9C-101B-9397-08002B2CF9AE}" pid="5" name="MediaServiceImageTags">
    <vt:lpwstr/>
  </property>
</Properties>
</file>